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5"/>
  </p:notesMasterIdLst>
  <p:handoutMasterIdLst>
    <p:handoutMasterId r:id="rId26"/>
  </p:handoutMasterIdLst>
  <p:sldIdLst>
    <p:sldId id="256" r:id="rId2"/>
    <p:sldId id="1963" r:id="rId3"/>
    <p:sldId id="1964" r:id="rId4"/>
    <p:sldId id="1965" r:id="rId5"/>
    <p:sldId id="1897" r:id="rId6"/>
    <p:sldId id="1967" r:id="rId7"/>
    <p:sldId id="1969" r:id="rId8"/>
    <p:sldId id="1970" r:id="rId9"/>
    <p:sldId id="1971" r:id="rId10"/>
    <p:sldId id="1972" r:id="rId11"/>
    <p:sldId id="1973" r:id="rId12"/>
    <p:sldId id="1974" r:id="rId13"/>
    <p:sldId id="1975" r:id="rId14"/>
    <p:sldId id="1976" r:id="rId15"/>
    <p:sldId id="1898" r:id="rId16"/>
    <p:sldId id="1978" r:id="rId17"/>
    <p:sldId id="1979" r:id="rId18"/>
    <p:sldId id="1980" r:id="rId19"/>
    <p:sldId id="1981" r:id="rId20"/>
    <p:sldId id="1982" r:id="rId21"/>
    <p:sldId id="1983" r:id="rId22"/>
    <p:sldId id="1984" r:id="rId23"/>
    <p:sldId id="1977" r:id="rId24"/>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ndara" panose="020E0502030303020204" pitchFamily="3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pen Sans bold" panose="020B0706030804020204" pitchFamily="34" charset="0"/>
      <p:regular r:id="rId39"/>
      <p:bold r:id="rId40"/>
      <p:italic r:id="rId41"/>
      <p:boldItalic r:id="rId42"/>
    </p:embeddedFont>
    <p:embeddedFont>
      <p:font typeface="Open Sans Light" panose="020B0306030504020204" pitchFamily="34" charset="0"/>
      <p:regular r:id="rId43"/>
      <p:italic r:id="rId44"/>
    </p:embeddedFont>
    <p:embeddedFont>
      <p:font typeface="Source Sans Pro" panose="020B0503030403020204"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63"/>
            <p14:sldId id="1964"/>
            <p14:sldId id="1965"/>
            <p14:sldId id="1897"/>
            <p14:sldId id="1967"/>
            <p14:sldId id="1969"/>
            <p14:sldId id="1970"/>
            <p14:sldId id="1971"/>
            <p14:sldId id="1972"/>
            <p14:sldId id="1973"/>
            <p14:sldId id="1974"/>
            <p14:sldId id="1975"/>
            <p14:sldId id="1976"/>
            <p14:sldId id="1898"/>
            <p14:sldId id="1978"/>
            <p14:sldId id="1979"/>
            <p14:sldId id="1980"/>
            <p14:sldId id="1981"/>
            <p14:sldId id="1982"/>
            <p14:sldId id="1983"/>
            <p14:sldId id="1984"/>
            <p14:sldId id="19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16" autoAdjust="0"/>
    <p:restoredTop sz="96327" autoAdjust="0"/>
  </p:normalViewPr>
  <p:slideViewPr>
    <p:cSldViewPr snapToGrid="0" showGuides="1">
      <p:cViewPr varScale="1">
        <p:scale>
          <a:sx n="92" d="100"/>
          <a:sy n="92" d="100"/>
        </p:scale>
        <p:origin x="176" y="85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oleObject" Target="MacBook%20Pro%20HD:Users:neely4:Documents:WCI%20DRC:2013:Mem_trends_graph.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Sheet1!$C$5</c:f>
              <c:strCache>
                <c:ptCount val="1"/>
                <c:pt idx="0">
                  <c:v>Mem/core</c:v>
                </c:pt>
              </c:strCache>
            </c:strRef>
          </c:tx>
          <c:spPr>
            <a:ln w="38100" cmpd="sng">
              <a:solidFill>
                <a:srgbClr val="FF0000"/>
              </a:solidFill>
            </a:ln>
          </c:spPr>
          <c:marker>
            <c:symbol val="diamond"/>
            <c:size val="7"/>
            <c:spPr>
              <a:solidFill>
                <a:srgbClr val="FF0000"/>
              </a:solidFill>
              <a:ln>
                <a:solidFill>
                  <a:srgbClr val="FF0000"/>
                </a:solidFill>
              </a:ln>
            </c:spPr>
          </c:marker>
          <c:cat>
            <c:strRef>
              <c:f>Sheet1!$B$6:$B$12</c:f>
              <c:strCache>
                <c:ptCount val="7"/>
                <c:pt idx="0">
                  <c:v>Purple ('05)</c:v>
                </c:pt>
                <c:pt idx="1">
                  <c:v>Red Storm ('05)</c:v>
                </c:pt>
                <c:pt idx="2">
                  <c:v>Dawn ('09)</c:v>
                </c:pt>
                <c:pt idx="3">
                  <c:v>Cielo ('10)</c:v>
                </c:pt>
                <c:pt idx="4">
                  <c:v>TLCC2 ('11)</c:v>
                </c:pt>
                <c:pt idx="5">
                  <c:v>Sequoia ('12)</c:v>
                </c:pt>
                <c:pt idx="6">
                  <c:v>Future (est.)</c:v>
                </c:pt>
              </c:strCache>
            </c:strRef>
          </c:cat>
          <c:val>
            <c:numRef>
              <c:f>Sheet1!$C$6:$C$12</c:f>
              <c:numCache>
                <c:formatCode>General</c:formatCode>
                <c:ptCount val="7"/>
                <c:pt idx="0">
                  <c:v>4</c:v>
                </c:pt>
                <c:pt idx="1">
                  <c:v>2</c:v>
                </c:pt>
                <c:pt idx="2">
                  <c:v>1</c:v>
                </c:pt>
                <c:pt idx="3">
                  <c:v>2</c:v>
                </c:pt>
                <c:pt idx="4">
                  <c:v>2</c:v>
                </c:pt>
                <c:pt idx="5">
                  <c:v>1</c:v>
                </c:pt>
                <c:pt idx="6">
                  <c:v>0.2</c:v>
                </c:pt>
              </c:numCache>
            </c:numRef>
          </c:val>
          <c:smooth val="0"/>
          <c:extLst>
            <c:ext xmlns:c16="http://schemas.microsoft.com/office/drawing/2014/chart" uri="{C3380CC4-5D6E-409C-BE32-E72D297353CC}">
              <c16:uniqueId val="{00000000-A675-CC42-84D9-7342160D658F}"/>
            </c:ext>
          </c:extLst>
        </c:ser>
        <c:dLbls>
          <c:showLegendKey val="0"/>
          <c:showVal val="0"/>
          <c:showCatName val="0"/>
          <c:showSerName val="0"/>
          <c:showPercent val="0"/>
          <c:showBubbleSize val="0"/>
        </c:dLbls>
        <c:marker val="1"/>
        <c:smooth val="0"/>
        <c:axId val="1163135632"/>
        <c:axId val="1213748064"/>
      </c:lineChart>
      <c:lineChart>
        <c:grouping val="standard"/>
        <c:varyColors val="0"/>
        <c:ser>
          <c:idx val="1"/>
          <c:order val="1"/>
          <c:tx>
            <c:strRef>
              <c:f>Sheet1!$D$5</c:f>
              <c:strCache>
                <c:ptCount val="1"/>
                <c:pt idx="0">
                  <c:v>B:F</c:v>
                </c:pt>
              </c:strCache>
            </c:strRef>
          </c:tx>
          <c:spPr>
            <a:ln>
              <a:solidFill>
                <a:srgbClr val="0000FF"/>
              </a:solidFill>
            </a:ln>
          </c:spPr>
          <c:marker>
            <c:symbol val="square"/>
            <c:size val="7"/>
            <c:spPr>
              <a:solidFill>
                <a:srgbClr val="0000FF"/>
              </a:solidFill>
              <a:ln>
                <a:solidFill>
                  <a:srgbClr val="0000FF"/>
                </a:solidFill>
              </a:ln>
            </c:spPr>
          </c:marker>
          <c:cat>
            <c:strRef>
              <c:f>Sheet1!$B$6:$B$12</c:f>
              <c:strCache>
                <c:ptCount val="7"/>
                <c:pt idx="0">
                  <c:v>Purple ('05)</c:v>
                </c:pt>
                <c:pt idx="1">
                  <c:v>Red Storm ('05)</c:v>
                </c:pt>
                <c:pt idx="2">
                  <c:v>Dawn ('09)</c:v>
                </c:pt>
                <c:pt idx="3">
                  <c:v>Cielo ('10)</c:v>
                </c:pt>
                <c:pt idx="4">
                  <c:v>TLCC2 ('11)</c:v>
                </c:pt>
                <c:pt idx="5">
                  <c:v>Sequoia ('12)</c:v>
                </c:pt>
                <c:pt idx="6">
                  <c:v>Future (est.)</c:v>
                </c:pt>
              </c:strCache>
            </c:strRef>
          </c:cat>
          <c:val>
            <c:numRef>
              <c:f>Sheet1!$D$6:$D$12</c:f>
              <c:numCache>
                <c:formatCode>General</c:formatCode>
                <c:ptCount val="7"/>
                <c:pt idx="0">
                  <c:v>1.6</c:v>
                </c:pt>
                <c:pt idx="1">
                  <c:v>0.44</c:v>
                </c:pt>
                <c:pt idx="2">
                  <c:v>1</c:v>
                </c:pt>
                <c:pt idx="3">
                  <c:v>0.86</c:v>
                </c:pt>
                <c:pt idx="4">
                  <c:v>0.83</c:v>
                </c:pt>
                <c:pt idx="5">
                  <c:v>0.22</c:v>
                </c:pt>
                <c:pt idx="6">
                  <c:v>0.03</c:v>
                </c:pt>
              </c:numCache>
            </c:numRef>
          </c:val>
          <c:smooth val="0"/>
          <c:extLst>
            <c:ext xmlns:c16="http://schemas.microsoft.com/office/drawing/2014/chart" uri="{C3380CC4-5D6E-409C-BE32-E72D297353CC}">
              <c16:uniqueId val="{00000001-A675-CC42-84D9-7342160D658F}"/>
            </c:ext>
          </c:extLst>
        </c:ser>
        <c:dLbls>
          <c:showLegendKey val="0"/>
          <c:showVal val="0"/>
          <c:showCatName val="0"/>
          <c:showSerName val="0"/>
          <c:showPercent val="0"/>
          <c:showBubbleSize val="0"/>
        </c:dLbls>
        <c:marker val="1"/>
        <c:smooth val="0"/>
        <c:axId val="1125546896"/>
        <c:axId val="1163156688"/>
      </c:lineChart>
      <c:catAx>
        <c:axId val="1163135632"/>
        <c:scaling>
          <c:orientation val="minMax"/>
        </c:scaling>
        <c:delete val="0"/>
        <c:axPos val="b"/>
        <c:numFmt formatCode="General" sourceLinked="0"/>
        <c:majorTickMark val="out"/>
        <c:minorTickMark val="none"/>
        <c:tickLblPos val="nextTo"/>
        <c:txPr>
          <a:bodyPr rot="-2700000"/>
          <a:lstStyle/>
          <a:p>
            <a:pPr>
              <a:defRPr/>
            </a:pPr>
            <a:endParaRPr lang="en-US"/>
          </a:p>
        </c:txPr>
        <c:crossAx val="1213748064"/>
        <c:crosses val="autoZero"/>
        <c:auto val="0"/>
        <c:lblAlgn val="ctr"/>
        <c:lblOffset val="100"/>
        <c:noMultiLvlLbl val="0"/>
      </c:catAx>
      <c:valAx>
        <c:axId val="1213748064"/>
        <c:scaling>
          <c:orientation val="minMax"/>
          <c:max val="4"/>
        </c:scaling>
        <c:delete val="0"/>
        <c:axPos val="l"/>
        <c:majorGridlines/>
        <c:title>
          <c:tx>
            <c:rich>
              <a:bodyPr rot="-5400000" vert="horz"/>
              <a:lstStyle/>
              <a:p>
                <a:pPr>
                  <a:defRPr sz="1050">
                    <a:solidFill>
                      <a:srgbClr val="FF0000"/>
                    </a:solidFill>
                  </a:defRPr>
                </a:pPr>
                <a:r>
                  <a:rPr lang="en-US" sz="1050">
                    <a:solidFill>
                      <a:srgbClr val="FF0000"/>
                    </a:solidFill>
                  </a:rPr>
                  <a:t>Memory / Core</a:t>
                </a:r>
              </a:p>
            </c:rich>
          </c:tx>
          <c:overlay val="0"/>
        </c:title>
        <c:numFmt formatCode="General" sourceLinked="1"/>
        <c:majorTickMark val="out"/>
        <c:minorTickMark val="none"/>
        <c:tickLblPos val="nextTo"/>
        <c:txPr>
          <a:bodyPr/>
          <a:lstStyle/>
          <a:p>
            <a:pPr>
              <a:defRPr b="1">
                <a:solidFill>
                  <a:srgbClr val="FF0000"/>
                </a:solidFill>
              </a:defRPr>
            </a:pPr>
            <a:endParaRPr lang="en-US"/>
          </a:p>
        </c:txPr>
        <c:crossAx val="1163135632"/>
        <c:crosses val="autoZero"/>
        <c:crossBetween val="between"/>
      </c:valAx>
      <c:valAx>
        <c:axId val="1163156688"/>
        <c:scaling>
          <c:orientation val="minMax"/>
        </c:scaling>
        <c:delete val="0"/>
        <c:axPos val="r"/>
        <c:title>
          <c:tx>
            <c:rich>
              <a:bodyPr rot="-5400000" vert="horz"/>
              <a:lstStyle/>
              <a:p>
                <a:pPr>
                  <a:defRPr sz="1050">
                    <a:solidFill>
                      <a:srgbClr val="0000FF"/>
                    </a:solidFill>
                  </a:defRPr>
                </a:pPr>
                <a:r>
                  <a:rPr lang="en-US" sz="1050">
                    <a:solidFill>
                      <a:srgbClr val="0000FF"/>
                    </a:solidFill>
                  </a:rPr>
                  <a:t>Memory Bandwidth (B:F ratio)</a:t>
                </a:r>
              </a:p>
            </c:rich>
          </c:tx>
          <c:overlay val="0"/>
        </c:title>
        <c:numFmt formatCode="General" sourceLinked="1"/>
        <c:majorTickMark val="out"/>
        <c:minorTickMark val="none"/>
        <c:tickLblPos val="nextTo"/>
        <c:txPr>
          <a:bodyPr/>
          <a:lstStyle/>
          <a:p>
            <a:pPr>
              <a:defRPr b="1">
                <a:solidFill>
                  <a:srgbClr val="0000FF"/>
                </a:solidFill>
              </a:defRPr>
            </a:pPr>
            <a:endParaRPr lang="en-US"/>
          </a:p>
        </c:txPr>
        <c:crossAx val="1125546896"/>
        <c:crosses val="max"/>
        <c:crossBetween val="between"/>
      </c:valAx>
      <c:catAx>
        <c:axId val="1125546896"/>
        <c:scaling>
          <c:orientation val="minMax"/>
        </c:scaling>
        <c:delete val="1"/>
        <c:axPos val="b"/>
        <c:numFmt formatCode="General" sourceLinked="0"/>
        <c:majorTickMark val="out"/>
        <c:minorTickMark val="none"/>
        <c:tickLblPos val="none"/>
        <c:crossAx val="1163156688"/>
        <c:crosses val="autoZero"/>
        <c:auto val="1"/>
        <c:lblAlgn val="ctr"/>
        <c:lblOffset val="100"/>
        <c:noMultiLvlLbl val="0"/>
      </c:catAx>
    </c:plotArea>
    <c:legend>
      <c:legendPos val="b"/>
      <c:layout>
        <c:manualLayout>
          <c:xMode val="edge"/>
          <c:yMode val="edge"/>
          <c:x val="0.282555631774495"/>
          <c:y val="0.77739391951006098"/>
          <c:w val="0.34218074194306802"/>
          <c:h val="9.2976450860309104E-2"/>
        </c:manualLayout>
      </c:layout>
      <c:overlay val="0"/>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6/6/23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6/6/23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jp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hart" Target="../charts/chart1.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i.org/10.1016/j.compfluid.2022.105408"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tif"/><Relationship Id="rId5" Type="http://schemas.openxmlformats.org/officeDocument/2006/relationships/image" Target="../media/image12.tiff"/><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4.xml"/><Relationship Id="rId5" Type="http://schemas.openxmlformats.org/officeDocument/2006/relationships/image" Target="../media/image28.tiff"/><Relationship Id="rId4" Type="http://schemas.openxmlformats.org/officeDocument/2006/relationships/image" Target="../media/image27.tiff"/></Relationships>
</file>

<file path=ppt/slides/_rels/slide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4.xml"/><Relationship Id="rId5" Type="http://schemas.openxmlformats.org/officeDocument/2006/relationships/image" Target="../media/image28.tiff"/><Relationship Id="rId4" Type="http://schemas.openxmlformats.org/officeDocument/2006/relationships/image" Target="../media/image27.tiff"/></Relationships>
</file>

<file path=ppt/slides/_rels/slide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4.xml"/><Relationship Id="rId5" Type="http://schemas.openxmlformats.org/officeDocument/2006/relationships/image" Target="../media/image28.tiff"/><Relationship Id="rId4" Type="http://schemas.openxmlformats.org/officeDocument/2006/relationships/image" Target="../media/image27.tiff"/></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26.tiff"/><Relationship Id="rId2" Type="http://schemas.openxmlformats.org/officeDocument/2006/relationships/image" Target="../media/image27.tiff"/><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7037522" cy="1853885"/>
          </a:xfrm>
        </p:spPr>
        <p:txBody>
          <a:bodyPr>
            <a:normAutofit/>
          </a:bodyPr>
          <a:lstStyle/>
          <a:p>
            <a:r>
              <a:rPr lang="en-US" sz="3000" dirty="0"/>
              <a:t>ME469: High Performance Computing for CFD</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90CF-D9DF-A276-C4AD-7190004291C0}"/>
              </a:ext>
            </a:extLst>
          </p:cNvPr>
          <p:cNvSpPr>
            <a:spLocks noGrp="1"/>
          </p:cNvSpPr>
          <p:nvPr>
            <p:ph type="title"/>
          </p:nvPr>
        </p:nvSpPr>
        <p:spPr/>
        <p:txBody>
          <a:bodyPr/>
          <a:lstStyle/>
          <a:p>
            <a:r>
              <a:rPr lang="en-US" dirty="0"/>
              <a:t>Types of Scaling</a:t>
            </a:r>
          </a:p>
        </p:txBody>
      </p:sp>
      <p:sp>
        <p:nvSpPr>
          <p:cNvPr id="3" name="Slide Number Placeholder 2">
            <a:extLst>
              <a:ext uri="{FF2B5EF4-FFF2-40B4-BE49-F238E27FC236}">
                <a16:creationId xmlns:a16="http://schemas.microsoft.com/office/drawing/2014/main" id="{A4993ED1-8BC9-37D3-9AA1-C00DD23D001C}"/>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5642B77F-01D6-A99A-E478-0F83B0AE2D59}"/>
              </a:ext>
            </a:extLst>
          </p:cNvPr>
          <p:cNvSpPr>
            <a:spLocks noGrp="1"/>
          </p:cNvSpPr>
          <p:nvPr>
            <p:ph sz="quarter" idx="11"/>
          </p:nvPr>
        </p:nvSpPr>
        <p:spPr>
          <a:xfrm>
            <a:off x="647700" y="1409700"/>
            <a:ext cx="5877086" cy="5426812"/>
          </a:xfrm>
        </p:spPr>
        <p:txBody>
          <a:bodyPr/>
          <a:lstStyle/>
          <a:p>
            <a:r>
              <a:rPr lang="en-US" u="sng" dirty="0"/>
              <a:t>Strong Scaling</a:t>
            </a:r>
            <a:r>
              <a:rPr lang="en-US" dirty="0"/>
              <a:t>: How the solution time varies with increased computational resources (cores, threads, GPU/Warps) on a fixed-size problem</a:t>
            </a:r>
          </a:p>
          <a:p>
            <a:pPr marL="342900" indent="-342900">
              <a:buFont typeface="Arial" panose="020B0604020202020204" pitchFamily="34" charset="0"/>
              <a:buChar char="•"/>
            </a:pPr>
            <a:r>
              <a:rPr lang="en-US" dirty="0"/>
              <a:t>User Y has a mesh that is 1 billion elements and would like to minimize the time it takes to complete a simulation; the larger the resource, the faster the turn-around</a:t>
            </a:r>
          </a:p>
          <a:p>
            <a:r>
              <a:rPr lang="en-US" u="sng" dirty="0"/>
              <a:t>Weak Scaling</a:t>
            </a:r>
            <a:r>
              <a:rPr lang="en-US" dirty="0"/>
              <a:t>: How the solution time varies with increased problem size on a fixed computational resource load (cores, threads, GPU/Warps)</a:t>
            </a:r>
          </a:p>
          <a:p>
            <a:pPr marL="342900" indent="-342900">
              <a:buFont typeface="Arial" panose="020B0604020202020204" pitchFamily="34" charset="0"/>
              <a:buChar char="•"/>
            </a:pPr>
            <a:r>
              <a:rPr lang="en-US" dirty="0"/>
              <a:t>User Y is conducting a validation study that includes three mesh resolutions, which were obtained by uniform mesh refinement, and would like to increase the computational resource appropriately for each subsequently refined mesh</a:t>
            </a:r>
          </a:p>
          <a:p>
            <a:endParaRPr lang="en-US" dirty="0"/>
          </a:p>
        </p:txBody>
      </p:sp>
      <p:pic>
        <p:nvPicPr>
          <p:cNvPr id="5" name="Picture 4" descr="EdgeWeak.png">
            <a:extLst>
              <a:ext uri="{FF2B5EF4-FFF2-40B4-BE49-F238E27FC236}">
                <a16:creationId xmlns:a16="http://schemas.microsoft.com/office/drawing/2014/main" id="{3DAEC362-09CE-2134-39D3-294551478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722" y="3853543"/>
            <a:ext cx="2801429" cy="2743200"/>
          </a:xfrm>
          <a:prstGeom prst="rect">
            <a:avLst/>
          </a:prstGeom>
        </p:spPr>
      </p:pic>
      <p:pic>
        <p:nvPicPr>
          <p:cNvPr id="6" name="Picture 5" descr="lowMachWeak.png">
            <a:extLst>
              <a:ext uri="{FF2B5EF4-FFF2-40B4-BE49-F238E27FC236}">
                <a16:creationId xmlns:a16="http://schemas.microsoft.com/office/drawing/2014/main" id="{4D262F71-6586-0B71-85E5-B52A5181A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0880" y="858813"/>
            <a:ext cx="2973113" cy="2743200"/>
          </a:xfrm>
          <a:prstGeom prst="rect">
            <a:avLst/>
          </a:prstGeom>
        </p:spPr>
      </p:pic>
    </p:spTree>
    <p:extLst>
      <p:ext uri="{BB962C8B-B14F-4D97-AF65-F5344CB8AC3E}">
        <p14:creationId xmlns:p14="http://schemas.microsoft.com/office/powerpoint/2010/main" val="354461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90CF-D9DF-A276-C4AD-7190004291C0}"/>
              </a:ext>
            </a:extLst>
          </p:cNvPr>
          <p:cNvSpPr>
            <a:spLocks noGrp="1"/>
          </p:cNvSpPr>
          <p:nvPr>
            <p:ph type="title"/>
          </p:nvPr>
        </p:nvSpPr>
        <p:spPr/>
        <p:txBody>
          <a:bodyPr/>
          <a:lstStyle/>
          <a:p>
            <a:r>
              <a:rPr lang="en-US" dirty="0"/>
              <a:t>Types of Scaling</a:t>
            </a:r>
          </a:p>
        </p:txBody>
      </p:sp>
      <p:sp>
        <p:nvSpPr>
          <p:cNvPr id="3" name="Slide Number Placeholder 2">
            <a:extLst>
              <a:ext uri="{FF2B5EF4-FFF2-40B4-BE49-F238E27FC236}">
                <a16:creationId xmlns:a16="http://schemas.microsoft.com/office/drawing/2014/main" id="{A4993ED1-8BC9-37D3-9AA1-C00DD23D001C}"/>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5642B77F-01D6-A99A-E478-0F83B0AE2D59}"/>
              </a:ext>
            </a:extLst>
          </p:cNvPr>
          <p:cNvSpPr>
            <a:spLocks noGrp="1"/>
          </p:cNvSpPr>
          <p:nvPr>
            <p:ph sz="quarter" idx="11"/>
          </p:nvPr>
        </p:nvSpPr>
        <p:spPr>
          <a:xfrm>
            <a:off x="647700" y="1409700"/>
            <a:ext cx="5877086" cy="5426812"/>
          </a:xfrm>
        </p:spPr>
        <p:txBody>
          <a:bodyPr/>
          <a:lstStyle/>
          <a:p>
            <a:r>
              <a:rPr lang="en-US" u="sng" dirty="0"/>
              <a:t>Strong Scaling</a:t>
            </a:r>
            <a:r>
              <a:rPr lang="en-US" dirty="0"/>
              <a:t>: How the solution time varies with increased computational resources (cores, threads, GPU/Warps) on a fixed-size problem</a:t>
            </a:r>
          </a:p>
          <a:p>
            <a:pPr marL="342900" indent="-342900">
              <a:buFont typeface="Arial" panose="020B0604020202020204" pitchFamily="34" charset="0"/>
              <a:buChar char="•"/>
            </a:pPr>
            <a:r>
              <a:rPr lang="en-US" dirty="0"/>
              <a:t>User Y has a mesh that is 1 billion elements and would like to minimize the time it takes to complete a simulation; the larger the resource, the faster the turn-around</a:t>
            </a:r>
          </a:p>
          <a:p>
            <a:r>
              <a:rPr lang="en-US" u="sng" dirty="0"/>
              <a:t>Weak Scaling</a:t>
            </a:r>
            <a:r>
              <a:rPr lang="en-US" dirty="0"/>
              <a:t>: How the solution time varies with increased problem size on a fixed computational resource load (cores, threads, GPU/Warps)</a:t>
            </a:r>
          </a:p>
          <a:p>
            <a:pPr marL="342900" indent="-342900">
              <a:buFont typeface="Arial" panose="020B0604020202020204" pitchFamily="34" charset="0"/>
              <a:buChar char="•"/>
            </a:pPr>
            <a:r>
              <a:rPr lang="en-US" dirty="0"/>
              <a:t>User Y is conducting a validation study that includes three mesh resolutions, which were obtained by uniform mesh refinement, and would like to increase the computational resource appropriately for each subsequently refined mesh</a:t>
            </a:r>
          </a:p>
          <a:p>
            <a:endParaRPr lang="en-US" dirty="0"/>
          </a:p>
        </p:txBody>
      </p:sp>
      <p:pic>
        <p:nvPicPr>
          <p:cNvPr id="5" name="Picture 4" descr="EdgeWeak.png">
            <a:extLst>
              <a:ext uri="{FF2B5EF4-FFF2-40B4-BE49-F238E27FC236}">
                <a16:creationId xmlns:a16="http://schemas.microsoft.com/office/drawing/2014/main" id="{3DAEC362-09CE-2134-39D3-294551478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722" y="3853543"/>
            <a:ext cx="2801429" cy="2743200"/>
          </a:xfrm>
          <a:prstGeom prst="rect">
            <a:avLst/>
          </a:prstGeom>
        </p:spPr>
      </p:pic>
      <p:pic>
        <p:nvPicPr>
          <p:cNvPr id="6" name="Picture 5" descr="lowMachWeak.png">
            <a:extLst>
              <a:ext uri="{FF2B5EF4-FFF2-40B4-BE49-F238E27FC236}">
                <a16:creationId xmlns:a16="http://schemas.microsoft.com/office/drawing/2014/main" id="{4D262F71-6586-0B71-85E5-B52A5181A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0880" y="858813"/>
            <a:ext cx="2973113" cy="2743200"/>
          </a:xfrm>
          <a:prstGeom prst="rect">
            <a:avLst/>
          </a:prstGeom>
        </p:spPr>
      </p:pic>
      <p:sp>
        <p:nvSpPr>
          <p:cNvPr id="7" name="TextBox 6">
            <a:extLst>
              <a:ext uri="{FF2B5EF4-FFF2-40B4-BE49-F238E27FC236}">
                <a16:creationId xmlns:a16="http://schemas.microsoft.com/office/drawing/2014/main" id="{77FD042F-796B-C08A-5030-509C1DA85712}"/>
              </a:ext>
            </a:extLst>
          </p:cNvPr>
          <p:cNvSpPr txBox="1"/>
          <p:nvPr/>
        </p:nvSpPr>
        <p:spPr>
          <a:xfrm>
            <a:off x="4986785" y="666704"/>
            <a:ext cx="2036135" cy="369332"/>
          </a:xfrm>
          <a:prstGeom prst="rect">
            <a:avLst/>
          </a:prstGeom>
          <a:noFill/>
        </p:spPr>
        <p:txBody>
          <a:bodyPr wrap="none" rtlCol="0">
            <a:spAutoFit/>
          </a:bodyPr>
          <a:lstStyle/>
          <a:p>
            <a:r>
              <a:rPr lang="en-US" dirty="0"/>
              <a:t>~4,000 </a:t>
            </a:r>
            <a:r>
              <a:rPr lang="en-US" dirty="0" err="1"/>
              <a:t>elem</a:t>
            </a:r>
            <a:r>
              <a:rPr lang="en-US" dirty="0"/>
              <a:t>/core</a:t>
            </a:r>
          </a:p>
        </p:txBody>
      </p:sp>
      <p:sp>
        <p:nvSpPr>
          <p:cNvPr id="8" name="TextBox 7">
            <a:extLst>
              <a:ext uri="{FF2B5EF4-FFF2-40B4-BE49-F238E27FC236}">
                <a16:creationId xmlns:a16="http://schemas.microsoft.com/office/drawing/2014/main" id="{E07B68C5-0A5F-B81B-55D0-FB7F28E96D13}"/>
              </a:ext>
            </a:extLst>
          </p:cNvPr>
          <p:cNvSpPr txBox="1"/>
          <p:nvPr/>
        </p:nvSpPr>
        <p:spPr>
          <a:xfrm>
            <a:off x="4688249" y="1019520"/>
            <a:ext cx="2036135" cy="369332"/>
          </a:xfrm>
          <a:prstGeom prst="rect">
            <a:avLst/>
          </a:prstGeom>
          <a:noFill/>
        </p:spPr>
        <p:txBody>
          <a:bodyPr wrap="none" rtlCol="0">
            <a:spAutoFit/>
          </a:bodyPr>
          <a:lstStyle/>
          <a:p>
            <a:r>
              <a:rPr lang="en-US" dirty="0"/>
              <a:t>~8,000 </a:t>
            </a:r>
            <a:r>
              <a:rPr lang="en-US" dirty="0" err="1"/>
              <a:t>elem</a:t>
            </a:r>
            <a:r>
              <a:rPr lang="en-US" dirty="0"/>
              <a:t>/core</a:t>
            </a:r>
          </a:p>
        </p:txBody>
      </p:sp>
      <p:cxnSp>
        <p:nvCxnSpPr>
          <p:cNvPr id="9" name="Straight Arrow Connector 8">
            <a:extLst>
              <a:ext uri="{FF2B5EF4-FFF2-40B4-BE49-F238E27FC236}">
                <a16:creationId xmlns:a16="http://schemas.microsoft.com/office/drawing/2014/main" id="{5D5510FC-5362-4CDB-9E5A-8A8FC139E7EF}"/>
              </a:ext>
            </a:extLst>
          </p:cNvPr>
          <p:cNvCxnSpPr>
            <a:cxnSpLocks/>
          </p:cNvCxnSpPr>
          <p:nvPr/>
        </p:nvCxnSpPr>
        <p:spPr>
          <a:xfrm>
            <a:off x="6983109" y="914719"/>
            <a:ext cx="3127860" cy="670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FB7BAE3-D311-8D9A-F82C-11F989ACC4C8}"/>
              </a:ext>
            </a:extLst>
          </p:cNvPr>
          <p:cNvCxnSpPr>
            <a:cxnSpLocks/>
          </p:cNvCxnSpPr>
          <p:nvPr/>
        </p:nvCxnSpPr>
        <p:spPr>
          <a:xfrm>
            <a:off x="6659521" y="1229957"/>
            <a:ext cx="2953314" cy="911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52A919-A4C2-B0A5-5A4F-E07FC6216340}"/>
              </a:ext>
            </a:extLst>
          </p:cNvPr>
          <p:cNvSpPr txBox="1"/>
          <p:nvPr/>
        </p:nvSpPr>
        <p:spPr>
          <a:xfrm>
            <a:off x="4486738" y="5913182"/>
            <a:ext cx="3014158" cy="923330"/>
          </a:xfrm>
          <a:prstGeom prst="rect">
            <a:avLst/>
          </a:prstGeom>
          <a:noFill/>
        </p:spPr>
        <p:txBody>
          <a:bodyPr wrap="none" rtlCol="0">
            <a:spAutoFit/>
          </a:bodyPr>
          <a:lstStyle/>
          <a:p>
            <a:r>
              <a:rPr lang="en-US" dirty="0"/>
              <a:t>General Implicit Guidelines:</a:t>
            </a:r>
          </a:p>
          <a:p>
            <a:r>
              <a:rPr lang="en-US" dirty="0"/>
              <a:t>1e6 </a:t>
            </a:r>
            <a:r>
              <a:rPr lang="en-US" dirty="0" err="1"/>
              <a:t>elem</a:t>
            </a:r>
            <a:r>
              <a:rPr lang="en-US" dirty="0"/>
              <a:t>/node</a:t>
            </a:r>
          </a:p>
          <a:p>
            <a:r>
              <a:rPr lang="en-US" dirty="0"/>
              <a:t>~25k </a:t>
            </a:r>
            <a:r>
              <a:rPr lang="en-US" dirty="0" err="1"/>
              <a:t>elem</a:t>
            </a:r>
            <a:r>
              <a:rPr lang="en-US" dirty="0"/>
              <a:t>/core</a:t>
            </a:r>
          </a:p>
        </p:txBody>
      </p:sp>
    </p:spTree>
    <p:extLst>
      <p:ext uri="{BB962C8B-B14F-4D97-AF65-F5344CB8AC3E}">
        <p14:creationId xmlns:p14="http://schemas.microsoft.com/office/powerpoint/2010/main" val="1769248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A84E8-785E-BFA7-645F-9EF7D217D2C1}"/>
              </a:ext>
            </a:extLst>
          </p:cNvPr>
          <p:cNvSpPr>
            <a:spLocks noGrp="1"/>
          </p:cNvSpPr>
          <p:nvPr>
            <p:ph type="title"/>
          </p:nvPr>
        </p:nvSpPr>
        <p:spPr/>
        <p:txBody>
          <a:bodyPr/>
          <a:lstStyle/>
          <a:p>
            <a:r>
              <a:rPr lang="en-US" dirty="0"/>
              <a:t>Challenges Associated with Scaling</a:t>
            </a:r>
          </a:p>
        </p:txBody>
      </p:sp>
      <p:sp>
        <p:nvSpPr>
          <p:cNvPr id="3" name="Slide Number Placeholder 2">
            <a:extLst>
              <a:ext uri="{FF2B5EF4-FFF2-40B4-BE49-F238E27FC236}">
                <a16:creationId xmlns:a16="http://schemas.microsoft.com/office/drawing/2014/main" id="{1C7EFA86-7D16-A352-7AC2-575DF0FF2838}"/>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269DD9D2-6194-A669-5721-646B36219699}"/>
              </a:ext>
            </a:extLst>
          </p:cNvPr>
          <p:cNvSpPr>
            <a:spLocks noGrp="1"/>
          </p:cNvSpPr>
          <p:nvPr>
            <p:ph sz="quarter" idx="11"/>
          </p:nvPr>
        </p:nvSpPr>
        <p:spPr>
          <a:xfrm>
            <a:off x="647700" y="1409700"/>
            <a:ext cx="5846090" cy="4610100"/>
          </a:xfrm>
        </p:spPr>
        <p:txBody>
          <a:bodyPr/>
          <a:lstStyle/>
          <a:p>
            <a:pPr marL="342900" indent="-342900">
              <a:buFont typeface="Arial" panose="020B0604020202020204" pitchFamily="34" charset="0"/>
              <a:buChar char="•"/>
            </a:pPr>
            <a:r>
              <a:rPr lang="en-US" dirty="0"/>
              <a:t>Consider a communication-intensive code procedure: Algebraic Multigrid (AMG) preconditioner setup</a:t>
            </a:r>
          </a:p>
          <a:p>
            <a:pPr marL="726948" lvl="1" indent="-342900">
              <a:buFont typeface="Arial" panose="020B0604020202020204" pitchFamily="34" charset="0"/>
              <a:buChar char="•"/>
            </a:pPr>
            <a:r>
              <a:rPr lang="en-US" dirty="0"/>
              <a:t>Hierarchy of parallel </a:t>
            </a:r>
          </a:p>
          <a:p>
            <a:pPr marL="342900" indent="-342900">
              <a:buFont typeface="Arial" panose="020B0604020202020204" pitchFamily="34" charset="0"/>
              <a:buChar char="•"/>
            </a:pPr>
            <a:r>
              <a:rPr lang="en-US" dirty="0"/>
              <a:t>Point-to-point communications</a:t>
            </a:r>
          </a:p>
          <a:p>
            <a:r>
              <a:rPr lang="en-US" dirty="0"/>
              <a:t>Like verification, the product of a first-time scaling study at a new production scale is generally met with work!</a:t>
            </a:r>
          </a:p>
          <a:p>
            <a:endParaRPr lang="en-US" dirty="0"/>
          </a:p>
        </p:txBody>
      </p:sp>
      <p:pic>
        <p:nvPicPr>
          <p:cNvPr id="5" name="Picture 4" descr="weakScalingAMGnew.tiff">
            <a:extLst>
              <a:ext uri="{FF2B5EF4-FFF2-40B4-BE49-F238E27FC236}">
                <a16:creationId xmlns:a16="http://schemas.microsoft.com/office/drawing/2014/main" id="{3CB796EA-3BC2-CB0E-DF13-353FF4C1F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429" y="1584626"/>
            <a:ext cx="3653700" cy="3688747"/>
          </a:xfrm>
          <a:prstGeom prst="rect">
            <a:avLst/>
          </a:prstGeom>
        </p:spPr>
      </p:pic>
    </p:spTree>
    <p:extLst>
      <p:ext uri="{BB962C8B-B14F-4D97-AF65-F5344CB8AC3E}">
        <p14:creationId xmlns:p14="http://schemas.microsoft.com/office/powerpoint/2010/main" val="324923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CB3E-F2F4-1A84-2BF5-52F4828E282F}"/>
              </a:ext>
            </a:extLst>
          </p:cNvPr>
          <p:cNvSpPr>
            <a:spLocks noGrp="1"/>
          </p:cNvSpPr>
          <p:nvPr>
            <p:ph type="title"/>
          </p:nvPr>
        </p:nvSpPr>
        <p:spPr/>
        <p:txBody>
          <a:bodyPr/>
          <a:lstStyle/>
          <a:p>
            <a:r>
              <a:rPr lang="en-US" dirty="0"/>
              <a:t>Computing Performance: Through the Years</a:t>
            </a:r>
          </a:p>
        </p:txBody>
      </p:sp>
      <p:sp>
        <p:nvSpPr>
          <p:cNvPr id="3" name="Slide Number Placeholder 2">
            <a:extLst>
              <a:ext uri="{FF2B5EF4-FFF2-40B4-BE49-F238E27FC236}">
                <a16:creationId xmlns:a16="http://schemas.microsoft.com/office/drawing/2014/main" id="{53CDFDDF-ADDF-E2BB-B960-9A427B9DE010}"/>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A0CDE38E-7739-E9D1-24A6-1D3D42BDC336}"/>
              </a:ext>
            </a:extLst>
          </p:cNvPr>
          <p:cNvSpPr>
            <a:spLocks noGrp="1"/>
          </p:cNvSpPr>
          <p:nvPr>
            <p:ph sz="quarter" idx="11"/>
          </p:nvPr>
        </p:nvSpPr>
        <p:spPr/>
        <p:txBody>
          <a:bodyPr/>
          <a:lstStyle/>
          <a:p>
            <a:r>
              <a:rPr lang="en-US" dirty="0"/>
              <a:t> HPC is facing a new disruption in technology</a:t>
            </a:r>
          </a:p>
          <a:p>
            <a:endParaRPr lang="en-US" dirty="0"/>
          </a:p>
        </p:txBody>
      </p:sp>
      <p:grpSp>
        <p:nvGrpSpPr>
          <p:cNvPr id="9" name="Group 8">
            <a:extLst>
              <a:ext uri="{FF2B5EF4-FFF2-40B4-BE49-F238E27FC236}">
                <a16:creationId xmlns:a16="http://schemas.microsoft.com/office/drawing/2014/main" id="{53FFA284-442B-5782-E93E-0B29C4825982}"/>
              </a:ext>
            </a:extLst>
          </p:cNvPr>
          <p:cNvGrpSpPr/>
          <p:nvPr/>
        </p:nvGrpSpPr>
        <p:grpSpPr>
          <a:xfrm>
            <a:off x="1967797" y="2025651"/>
            <a:ext cx="1844802" cy="1974850"/>
            <a:chOff x="1088104" y="1557867"/>
            <a:chExt cx="2459736" cy="2633133"/>
          </a:xfrm>
        </p:grpSpPr>
        <p:pic>
          <p:nvPicPr>
            <p:cNvPr id="10" name="Picture 9">
              <a:extLst>
                <a:ext uri="{FF2B5EF4-FFF2-40B4-BE49-F238E27FC236}">
                  <a16:creationId xmlns:a16="http://schemas.microsoft.com/office/drawing/2014/main" id="{16AED205-3F61-EE0F-97A2-BE8DD08AED0B}"/>
                </a:ext>
              </a:extLst>
            </p:cNvPr>
            <p:cNvPicPr>
              <a:picLocks noChangeAspect="1"/>
            </p:cNvPicPr>
            <p:nvPr/>
          </p:nvPicPr>
          <p:blipFill>
            <a:blip r:embed="rId2"/>
            <a:stretch>
              <a:fillRect/>
            </a:stretch>
          </p:blipFill>
          <p:spPr>
            <a:xfrm>
              <a:off x="1088104" y="1557867"/>
              <a:ext cx="2459736" cy="1828503"/>
            </a:xfrm>
            <a:prstGeom prst="rect">
              <a:avLst/>
            </a:prstGeom>
          </p:spPr>
        </p:pic>
        <p:sp>
          <p:nvSpPr>
            <p:cNvPr id="11" name="Title 1">
              <a:extLst>
                <a:ext uri="{FF2B5EF4-FFF2-40B4-BE49-F238E27FC236}">
                  <a16:creationId xmlns:a16="http://schemas.microsoft.com/office/drawing/2014/main" id="{241C9780-BACF-875B-D202-8DA1C80FD7E2}"/>
                </a:ext>
              </a:extLst>
            </p:cNvPr>
            <p:cNvSpPr txBox="1">
              <a:spLocks/>
            </p:cNvSpPr>
            <p:nvPr/>
          </p:nvSpPr>
          <p:spPr>
            <a:xfrm>
              <a:off x="1264401" y="3505200"/>
              <a:ext cx="2107142" cy="685800"/>
            </a:xfrm>
            <a:prstGeom prst="rect">
              <a:avLst/>
            </a:prstGeom>
          </p:spPr>
          <p:txBody>
            <a:bodyPr/>
            <a:lstStyle>
              <a:lvl1pPr algn="ctr" rtl="0" eaLnBrk="0" fontAlgn="base" hangingPunct="0">
                <a:lnSpc>
                  <a:spcPct val="90000"/>
                </a:lnSpc>
                <a:spcBef>
                  <a:spcPct val="0"/>
                </a:spcBef>
                <a:spcAft>
                  <a:spcPct val="0"/>
                </a:spcAft>
                <a:defRPr lang="en-US" sz="2400" b="1" dirty="0">
                  <a:solidFill>
                    <a:schemeClr val="tx1"/>
                  </a:solidFill>
                  <a:latin typeface="+mj-lt"/>
                  <a:ea typeface="+mj-ea"/>
                  <a:cs typeface="+mj-cs"/>
                </a:defRPr>
              </a:lvl1pPr>
              <a:lvl2pPr algn="ctr" rtl="0" eaLnBrk="0" fontAlgn="base" hangingPunct="0">
                <a:lnSpc>
                  <a:spcPct val="90000"/>
                </a:lnSpc>
                <a:spcBef>
                  <a:spcPct val="0"/>
                </a:spcBef>
                <a:spcAft>
                  <a:spcPct val="0"/>
                </a:spcAft>
                <a:defRPr sz="2400" b="1">
                  <a:solidFill>
                    <a:schemeClr val="tx1"/>
                  </a:solidFill>
                  <a:latin typeface="Helvetica" pitchFamily="80" charset="0"/>
                </a:defRPr>
              </a:lvl2pPr>
              <a:lvl3pPr algn="ctr" rtl="0" eaLnBrk="0" fontAlgn="base" hangingPunct="0">
                <a:lnSpc>
                  <a:spcPct val="90000"/>
                </a:lnSpc>
                <a:spcBef>
                  <a:spcPct val="0"/>
                </a:spcBef>
                <a:spcAft>
                  <a:spcPct val="0"/>
                </a:spcAft>
                <a:defRPr sz="2400" b="1">
                  <a:solidFill>
                    <a:schemeClr val="tx1"/>
                  </a:solidFill>
                  <a:latin typeface="Helvetica" pitchFamily="80" charset="0"/>
                </a:defRPr>
              </a:lvl3pPr>
              <a:lvl4pPr algn="ctr" rtl="0" eaLnBrk="0" fontAlgn="base" hangingPunct="0">
                <a:lnSpc>
                  <a:spcPct val="90000"/>
                </a:lnSpc>
                <a:spcBef>
                  <a:spcPct val="0"/>
                </a:spcBef>
                <a:spcAft>
                  <a:spcPct val="0"/>
                </a:spcAft>
                <a:defRPr sz="2400" b="1">
                  <a:solidFill>
                    <a:schemeClr val="tx1"/>
                  </a:solidFill>
                  <a:latin typeface="Helvetica" pitchFamily="80" charset="0"/>
                </a:defRPr>
              </a:lvl4pPr>
              <a:lvl5pPr algn="ctr" rtl="0" eaLnBrk="0" fontAlgn="base" hangingPunct="0">
                <a:lnSpc>
                  <a:spcPct val="90000"/>
                </a:lnSpc>
                <a:spcBef>
                  <a:spcPct val="0"/>
                </a:spcBef>
                <a:spcAft>
                  <a:spcPct val="0"/>
                </a:spcAft>
                <a:defRPr sz="2400" b="1">
                  <a:solidFill>
                    <a:schemeClr val="tx1"/>
                  </a:solidFill>
                  <a:latin typeface="Helvetica" pitchFamily="80" charset="0"/>
                </a:defRPr>
              </a:lvl5pPr>
              <a:lvl6pPr marL="457200" algn="ctr" rtl="0" eaLnBrk="0" fontAlgn="base" hangingPunct="0">
                <a:lnSpc>
                  <a:spcPct val="90000"/>
                </a:lnSpc>
                <a:spcBef>
                  <a:spcPct val="0"/>
                </a:spcBef>
                <a:spcAft>
                  <a:spcPct val="0"/>
                </a:spcAft>
                <a:defRPr sz="2400" b="1">
                  <a:solidFill>
                    <a:srgbClr val="FFFF99"/>
                  </a:solidFill>
                  <a:latin typeface="Helvetica" pitchFamily="80" charset="0"/>
                </a:defRPr>
              </a:lvl6pPr>
              <a:lvl7pPr marL="914400" algn="ctr" rtl="0" eaLnBrk="0" fontAlgn="base" hangingPunct="0">
                <a:lnSpc>
                  <a:spcPct val="90000"/>
                </a:lnSpc>
                <a:spcBef>
                  <a:spcPct val="0"/>
                </a:spcBef>
                <a:spcAft>
                  <a:spcPct val="0"/>
                </a:spcAft>
                <a:defRPr sz="2400" b="1">
                  <a:solidFill>
                    <a:srgbClr val="FFFF99"/>
                  </a:solidFill>
                  <a:latin typeface="Helvetica" pitchFamily="80" charset="0"/>
                </a:defRPr>
              </a:lvl7pPr>
              <a:lvl8pPr marL="1371600" algn="ctr" rtl="0" eaLnBrk="0" fontAlgn="base" hangingPunct="0">
                <a:lnSpc>
                  <a:spcPct val="90000"/>
                </a:lnSpc>
                <a:spcBef>
                  <a:spcPct val="0"/>
                </a:spcBef>
                <a:spcAft>
                  <a:spcPct val="0"/>
                </a:spcAft>
                <a:defRPr sz="2400" b="1">
                  <a:solidFill>
                    <a:srgbClr val="FFFF99"/>
                  </a:solidFill>
                  <a:latin typeface="Helvetica" pitchFamily="80" charset="0"/>
                </a:defRPr>
              </a:lvl8pPr>
              <a:lvl9pPr marL="1828800" algn="ctr" rtl="0" eaLnBrk="0" fontAlgn="base" hangingPunct="0">
                <a:lnSpc>
                  <a:spcPct val="90000"/>
                </a:lnSpc>
                <a:spcBef>
                  <a:spcPct val="0"/>
                </a:spcBef>
                <a:spcAft>
                  <a:spcPct val="0"/>
                </a:spcAft>
                <a:defRPr sz="2400" b="1">
                  <a:solidFill>
                    <a:srgbClr val="FFFF99"/>
                  </a:solidFill>
                  <a:latin typeface="Helvetica" pitchFamily="80" charset="0"/>
                </a:defRPr>
              </a:lvl9pPr>
            </a:lstStyle>
            <a:p>
              <a:r>
                <a:rPr lang="en-US" sz="1350" dirty="0"/>
                <a:t>Mainframes</a:t>
              </a:r>
            </a:p>
            <a:p>
              <a:r>
                <a:rPr lang="en-US" sz="1350" dirty="0"/>
                <a:t>60’s to 70’s</a:t>
              </a:r>
            </a:p>
          </p:txBody>
        </p:sp>
      </p:grpSp>
      <p:grpSp>
        <p:nvGrpSpPr>
          <p:cNvPr id="12" name="Group 11">
            <a:extLst>
              <a:ext uri="{FF2B5EF4-FFF2-40B4-BE49-F238E27FC236}">
                <a16:creationId xmlns:a16="http://schemas.microsoft.com/office/drawing/2014/main" id="{17A30206-F9B4-11CE-7F5A-2A88558F3851}"/>
              </a:ext>
            </a:extLst>
          </p:cNvPr>
          <p:cNvGrpSpPr/>
          <p:nvPr/>
        </p:nvGrpSpPr>
        <p:grpSpPr>
          <a:xfrm>
            <a:off x="3982577" y="2025651"/>
            <a:ext cx="1839142" cy="1974850"/>
            <a:chOff x="3770314" y="1557867"/>
            <a:chExt cx="2452189" cy="2633133"/>
          </a:xfrm>
        </p:grpSpPr>
        <p:pic>
          <p:nvPicPr>
            <p:cNvPr id="13" name="Picture 12">
              <a:extLst>
                <a:ext uri="{FF2B5EF4-FFF2-40B4-BE49-F238E27FC236}">
                  <a16:creationId xmlns:a16="http://schemas.microsoft.com/office/drawing/2014/main" id="{AE3F178D-B35A-801C-5E31-FC6D5298A0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0314" y="1557867"/>
              <a:ext cx="2452189" cy="1828800"/>
            </a:xfrm>
            <a:prstGeom prst="rect">
              <a:avLst/>
            </a:prstGeom>
          </p:spPr>
        </p:pic>
        <p:sp>
          <p:nvSpPr>
            <p:cNvPr id="14" name="Title 1">
              <a:extLst>
                <a:ext uri="{FF2B5EF4-FFF2-40B4-BE49-F238E27FC236}">
                  <a16:creationId xmlns:a16="http://schemas.microsoft.com/office/drawing/2014/main" id="{B949FBAE-7FFE-1D91-D10E-634AE5E088BF}"/>
                </a:ext>
              </a:extLst>
            </p:cNvPr>
            <p:cNvSpPr txBox="1">
              <a:spLocks/>
            </p:cNvSpPr>
            <p:nvPr/>
          </p:nvSpPr>
          <p:spPr>
            <a:xfrm>
              <a:off x="3861863" y="3505200"/>
              <a:ext cx="2269091" cy="685800"/>
            </a:xfrm>
            <a:prstGeom prst="rect">
              <a:avLst/>
            </a:prstGeom>
          </p:spPr>
          <p:txBody>
            <a:bodyPr/>
            <a:lstStyle>
              <a:lvl1pPr algn="ctr" rtl="0" eaLnBrk="0" fontAlgn="base" hangingPunct="0">
                <a:lnSpc>
                  <a:spcPct val="90000"/>
                </a:lnSpc>
                <a:spcBef>
                  <a:spcPct val="0"/>
                </a:spcBef>
                <a:spcAft>
                  <a:spcPct val="0"/>
                </a:spcAft>
                <a:defRPr lang="en-US" sz="2400" b="1" dirty="0">
                  <a:solidFill>
                    <a:schemeClr val="tx1"/>
                  </a:solidFill>
                  <a:latin typeface="+mj-lt"/>
                  <a:ea typeface="+mj-ea"/>
                  <a:cs typeface="+mj-cs"/>
                </a:defRPr>
              </a:lvl1pPr>
              <a:lvl2pPr algn="ctr" rtl="0" eaLnBrk="0" fontAlgn="base" hangingPunct="0">
                <a:lnSpc>
                  <a:spcPct val="90000"/>
                </a:lnSpc>
                <a:spcBef>
                  <a:spcPct val="0"/>
                </a:spcBef>
                <a:spcAft>
                  <a:spcPct val="0"/>
                </a:spcAft>
                <a:defRPr sz="2400" b="1">
                  <a:solidFill>
                    <a:schemeClr val="tx1"/>
                  </a:solidFill>
                  <a:latin typeface="Helvetica" pitchFamily="80" charset="0"/>
                </a:defRPr>
              </a:lvl2pPr>
              <a:lvl3pPr algn="ctr" rtl="0" eaLnBrk="0" fontAlgn="base" hangingPunct="0">
                <a:lnSpc>
                  <a:spcPct val="90000"/>
                </a:lnSpc>
                <a:spcBef>
                  <a:spcPct val="0"/>
                </a:spcBef>
                <a:spcAft>
                  <a:spcPct val="0"/>
                </a:spcAft>
                <a:defRPr sz="2400" b="1">
                  <a:solidFill>
                    <a:schemeClr val="tx1"/>
                  </a:solidFill>
                  <a:latin typeface="Helvetica" pitchFamily="80" charset="0"/>
                </a:defRPr>
              </a:lvl3pPr>
              <a:lvl4pPr algn="ctr" rtl="0" eaLnBrk="0" fontAlgn="base" hangingPunct="0">
                <a:lnSpc>
                  <a:spcPct val="90000"/>
                </a:lnSpc>
                <a:spcBef>
                  <a:spcPct val="0"/>
                </a:spcBef>
                <a:spcAft>
                  <a:spcPct val="0"/>
                </a:spcAft>
                <a:defRPr sz="2400" b="1">
                  <a:solidFill>
                    <a:schemeClr val="tx1"/>
                  </a:solidFill>
                  <a:latin typeface="Helvetica" pitchFamily="80" charset="0"/>
                </a:defRPr>
              </a:lvl4pPr>
              <a:lvl5pPr algn="ctr" rtl="0" eaLnBrk="0" fontAlgn="base" hangingPunct="0">
                <a:lnSpc>
                  <a:spcPct val="90000"/>
                </a:lnSpc>
                <a:spcBef>
                  <a:spcPct val="0"/>
                </a:spcBef>
                <a:spcAft>
                  <a:spcPct val="0"/>
                </a:spcAft>
                <a:defRPr sz="2400" b="1">
                  <a:solidFill>
                    <a:schemeClr val="tx1"/>
                  </a:solidFill>
                  <a:latin typeface="Helvetica" pitchFamily="80" charset="0"/>
                </a:defRPr>
              </a:lvl5pPr>
              <a:lvl6pPr marL="457200" algn="ctr" rtl="0" eaLnBrk="0" fontAlgn="base" hangingPunct="0">
                <a:lnSpc>
                  <a:spcPct val="90000"/>
                </a:lnSpc>
                <a:spcBef>
                  <a:spcPct val="0"/>
                </a:spcBef>
                <a:spcAft>
                  <a:spcPct val="0"/>
                </a:spcAft>
                <a:defRPr sz="2400" b="1">
                  <a:solidFill>
                    <a:srgbClr val="FFFF99"/>
                  </a:solidFill>
                  <a:latin typeface="Helvetica" pitchFamily="80" charset="0"/>
                </a:defRPr>
              </a:lvl6pPr>
              <a:lvl7pPr marL="914400" algn="ctr" rtl="0" eaLnBrk="0" fontAlgn="base" hangingPunct="0">
                <a:lnSpc>
                  <a:spcPct val="90000"/>
                </a:lnSpc>
                <a:spcBef>
                  <a:spcPct val="0"/>
                </a:spcBef>
                <a:spcAft>
                  <a:spcPct val="0"/>
                </a:spcAft>
                <a:defRPr sz="2400" b="1">
                  <a:solidFill>
                    <a:srgbClr val="FFFF99"/>
                  </a:solidFill>
                  <a:latin typeface="Helvetica" pitchFamily="80" charset="0"/>
                </a:defRPr>
              </a:lvl7pPr>
              <a:lvl8pPr marL="1371600" algn="ctr" rtl="0" eaLnBrk="0" fontAlgn="base" hangingPunct="0">
                <a:lnSpc>
                  <a:spcPct val="90000"/>
                </a:lnSpc>
                <a:spcBef>
                  <a:spcPct val="0"/>
                </a:spcBef>
                <a:spcAft>
                  <a:spcPct val="0"/>
                </a:spcAft>
                <a:defRPr sz="2400" b="1">
                  <a:solidFill>
                    <a:srgbClr val="FFFF99"/>
                  </a:solidFill>
                  <a:latin typeface="Helvetica" pitchFamily="80" charset="0"/>
                </a:defRPr>
              </a:lvl8pPr>
              <a:lvl9pPr marL="1828800" algn="ctr" rtl="0" eaLnBrk="0" fontAlgn="base" hangingPunct="0">
                <a:lnSpc>
                  <a:spcPct val="90000"/>
                </a:lnSpc>
                <a:spcBef>
                  <a:spcPct val="0"/>
                </a:spcBef>
                <a:spcAft>
                  <a:spcPct val="0"/>
                </a:spcAft>
                <a:defRPr sz="2400" b="1">
                  <a:solidFill>
                    <a:srgbClr val="FFFF99"/>
                  </a:solidFill>
                  <a:latin typeface="Helvetica" pitchFamily="80" charset="0"/>
                </a:defRPr>
              </a:lvl9pPr>
            </a:lstStyle>
            <a:p>
              <a:r>
                <a:rPr lang="en-US" sz="1350"/>
                <a:t>Vector </a:t>
              </a:r>
            </a:p>
            <a:p>
              <a:r>
                <a:rPr lang="en-US" sz="1350"/>
                <a:t>Supercomputers</a:t>
              </a:r>
            </a:p>
            <a:p>
              <a:r>
                <a:rPr lang="en-US" sz="1350"/>
                <a:t>70’s to early 90’s</a:t>
              </a:r>
            </a:p>
          </p:txBody>
        </p:sp>
      </p:grpSp>
      <p:sp>
        <p:nvSpPr>
          <p:cNvPr id="15" name="Rectangle 14">
            <a:extLst>
              <a:ext uri="{FF2B5EF4-FFF2-40B4-BE49-F238E27FC236}">
                <a16:creationId xmlns:a16="http://schemas.microsoft.com/office/drawing/2014/main" id="{ACD67FC5-6A67-6BD9-ED50-0DD424162F81}"/>
              </a:ext>
            </a:extLst>
          </p:cNvPr>
          <p:cNvSpPr/>
          <p:nvPr/>
        </p:nvSpPr>
        <p:spPr>
          <a:xfrm>
            <a:off x="1923244" y="5243468"/>
            <a:ext cx="7715250" cy="323165"/>
          </a:xfrm>
          <a:prstGeom prst="rect">
            <a:avLst/>
          </a:prstGeom>
          <a:solidFill>
            <a:srgbClr val="0070C0"/>
          </a:solidFill>
        </p:spPr>
        <p:txBody>
          <a:bodyPr wrap="square">
            <a:spAutoFit/>
          </a:bodyPr>
          <a:lstStyle/>
          <a:p>
            <a:pPr algn="ctr"/>
            <a:r>
              <a:rPr lang="en-US" sz="1500" b="1">
                <a:solidFill>
                  <a:schemeClr val="bg1"/>
                </a:solidFill>
              </a:rPr>
              <a:t>Technology disruptions require a significant increase in complexity of our codes</a:t>
            </a:r>
          </a:p>
        </p:txBody>
      </p:sp>
      <p:grpSp>
        <p:nvGrpSpPr>
          <p:cNvPr id="16" name="Group 15">
            <a:extLst>
              <a:ext uri="{FF2B5EF4-FFF2-40B4-BE49-F238E27FC236}">
                <a16:creationId xmlns:a16="http://schemas.microsoft.com/office/drawing/2014/main" id="{21497181-7ECF-9C21-A37E-EDAE1C957954}"/>
              </a:ext>
            </a:extLst>
          </p:cNvPr>
          <p:cNvGrpSpPr/>
          <p:nvPr/>
        </p:nvGrpSpPr>
        <p:grpSpPr>
          <a:xfrm>
            <a:off x="7838270" y="2025650"/>
            <a:ext cx="1812131" cy="2314979"/>
            <a:chOff x="8839200" y="1557867"/>
            <a:chExt cx="2416175" cy="3086638"/>
          </a:xfrm>
        </p:grpSpPr>
        <p:sp>
          <p:nvSpPr>
            <p:cNvPr id="17" name="Title 1">
              <a:extLst>
                <a:ext uri="{FF2B5EF4-FFF2-40B4-BE49-F238E27FC236}">
                  <a16:creationId xmlns:a16="http://schemas.microsoft.com/office/drawing/2014/main" id="{A5C398CA-8F80-4689-F433-BA028486B9E6}"/>
                </a:ext>
              </a:extLst>
            </p:cNvPr>
            <p:cNvSpPr txBox="1">
              <a:spLocks/>
            </p:cNvSpPr>
            <p:nvPr/>
          </p:nvSpPr>
          <p:spPr>
            <a:xfrm>
              <a:off x="8839200" y="3505200"/>
              <a:ext cx="2416175" cy="1139305"/>
            </a:xfrm>
            <a:prstGeom prst="rect">
              <a:avLst/>
            </a:prstGeom>
          </p:spPr>
          <p:txBody>
            <a:bodyPr/>
            <a:lstStyle>
              <a:lvl1pPr algn="ctr" rtl="0" eaLnBrk="0" fontAlgn="base" hangingPunct="0">
                <a:lnSpc>
                  <a:spcPct val="90000"/>
                </a:lnSpc>
                <a:spcBef>
                  <a:spcPct val="0"/>
                </a:spcBef>
                <a:spcAft>
                  <a:spcPct val="0"/>
                </a:spcAft>
                <a:defRPr lang="en-US" sz="2400" b="1" dirty="0">
                  <a:solidFill>
                    <a:schemeClr val="tx1"/>
                  </a:solidFill>
                  <a:latin typeface="+mj-lt"/>
                  <a:ea typeface="+mj-ea"/>
                  <a:cs typeface="+mj-cs"/>
                </a:defRPr>
              </a:lvl1pPr>
              <a:lvl2pPr algn="ctr" rtl="0" eaLnBrk="0" fontAlgn="base" hangingPunct="0">
                <a:lnSpc>
                  <a:spcPct val="90000"/>
                </a:lnSpc>
                <a:spcBef>
                  <a:spcPct val="0"/>
                </a:spcBef>
                <a:spcAft>
                  <a:spcPct val="0"/>
                </a:spcAft>
                <a:defRPr sz="2400" b="1">
                  <a:solidFill>
                    <a:schemeClr val="tx1"/>
                  </a:solidFill>
                  <a:latin typeface="Helvetica" pitchFamily="80" charset="0"/>
                </a:defRPr>
              </a:lvl2pPr>
              <a:lvl3pPr algn="ctr" rtl="0" eaLnBrk="0" fontAlgn="base" hangingPunct="0">
                <a:lnSpc>
                  <a:spcPct val="90000"/>
                </a:lnSpc>
                <a:spcBef>
                  <a:spcPct val="0"/>
                </a:spcBef>
                <a:spcAft>
                  <a:spcPct val="0"/>
                </a:spcAft>
                <a:defRPr sz="2400" b="1">
                  <a:solidFill>
                    <a:schemeClr val="tx1"/>
                  </a:solidFill>
                  <a:latin typeface="Helvetica" pitchFamily="80" charset="0"/>
                </a:defRPr>
              </a:lvl3pPr>
              <a:lvl4pPr algn="ctr" rtl="0" eaLnBrk="0" fontAlgn="base" hangingPunct="0">
                <a:lnSpc>
                  <a:spcPct val="90000"/>
                </a:lnSpc>
                <a:spcBef>
                  <a:spcPct val="0"/>
                </a:spcBef>
                <a:spcAft>
                  <a:spcPct val="0"/>
                </a:spcAft>
                <a:defRPr sz="2400" b="1">
                  <a:solidFill>
                    <a:schemeClr val="tx1"/>
                  </a:solidFill>
                  <a:latin typeface="Helvetica" pitchFamily="80" charset="0"/>
                </a:defRPr>
              </a:lvl4pPr>
              <a:lvl5pPr algn="ctr" rtl="0" eaLnBrk="0" fontAlgn="base" hangingPunct="0">
                <a:lnSpc>
                  <a:spcPct val="90000"/>
                </a:lnSpc>
                <a:spcBef>
                  <a:spcPct val="0"/>
                </a:spcBef>
                <a:spcAft>
                  <a:spcPct val="0"/>
                </a:spcAft>
                <a:defRPr sz="2400" b="1">
                  <a:solidFill>
                    <a:schemeClr val="tx1"/>
                  </a:solidFill>
                  <a:latin typeface="Helvetica" pitchFamily="80" charset="0"/>
                </a:defRPr>
              </a:lvl5pPr>
              <a:lvl6pPr marL="457200" algn="ctr" rtl="0" eaLnBrk="0" fontAlgn="base" hangingPunct="0">
                <a:lnSpc>
                  <a:spcPct val="90000"/>
                </a:lnSpc>
                <a:spcBef>
                  <a:spcPct val="0"/>
                </a:spcBef>
                <a:spcAft>
                  <a:spcPct val="0"/>
                </a:spcAft>
                <a:defRPr sz="2400" b="1">
                  <a:solidFill>
                    <a:srgbClr val="FFFF99"/>
                  </a:solidFill>
                  <a:latin typeface="Helvetica" pitchFamily="80" charset="0"/>
                </a:defRPr>
              </a:lvl6pPr>
              <a:lvl7pPr marL="914400" algn="ctr" rtl="0" eaLnBrk="0" fontAlgn="base" hangingPunct="0">
                <a:lnSpc>
                  <a:spcPct val="90000"/>
                </a:lnSpc>
                <a:spcBef>
                  <a:spcPct val="0"/>
                </a:spcBef>
                <a:spcAft>
                  <a:spcPct val="0"/>
                </a:spcAft>
                <a:defRPr sz="2400" b="1">
                  <a:solidFill>
                    <a:srgbClr val="FFFF99"/>
                  </a:solidFill>
                  <a:latin typeface="Helvetica" pitchFamily="80" charset="0"/>
                </a:defRPr>
              </a:lvl7pPr>
              <a:lvl8pPr marL="1371600" algn="ctr" rtl="0" eaLnBrk="0" fontAlgn="base" hangingPunct="0">
                <a:lnSpc>
                  <a:spcPct val="90000"/>
                </a:lnSpc>
                <a:spcBef>
                  <a:spcPct val="0"/>
                </a:spcBef>
                <a:spcAft>
                  <a:spcPct val="0"/>
                </a:spcAft>
                <a:defRPr sz="2400" b="1">
                  <a:solidFill>
                    <a:srgbClr val="FFFF99"/>
                  </a:solidFill>
                  <a:latin typeface="Helvetica" pitchFamily="80" charset="0"/>
                </a:defRPr>
              </a:lvl8pPr>
              <a:lvl9pPr marL="1828800" algn="ctr" rtl="0" eaLnBrk="0" fontAlgn="base" hangingPunct="0">
                <a:lnSpc>
                  <a:spcPct val="90000"/>
                </a:lnSpc>
                <a:spcBef>
                  <a:spcPct val="0"/>
                </a:spcBef>
                <a:spcAft>
                  <a:spcPct val="0"/>
                </a:spcAft>
                <a:defRPr sz="2400" b="1">
                  <a:solidFill>
                    <a:srgbClr val="FFFF99"/>
                  </a:solidFill>
                  <a:latin typeface="Helvetica" pitchFamily="80" charset="0"/>
                </a:defRPr>
              </a:lvl9pPr>
            </a:lstStyle>
            <a:p>
              <a:r>
                <a:rPr lang="en-US" sz="1350" dirty="0"/>
                <a:t>MPP w/ </a:t>
              </a:r>
              <a:r>
                <a:rPr lang="en-US" sz="1350"/>
                <a:t>Advanced Architecture </a:t>
              </a:r>
              <a:r>
                <a:rPr lang="en-US" sz="1350" dirty="0"/>
                <a:t>nodes: Multilevel, heterogeneous, energy and memory constrained</a:t>
              </a:r>
            </a:p>
          </p:txBody>
        </p:sp>
        <p:pic>
          <p:nvPicPr>
            <p:cNvPr id="18" name="Picture 17">
              <a:extLst>
                <a:ext uri="{FF2B5EF4-FFF2-40B4-BE49-F238E27FC236}">
                  <a16:creationId xmlns:a16="http://schemas.microsoft.com/office/drawing/2014/main" id="{BA3D817A-5811-3B59-09CA-B7ADBC414D3C}"/>
                </a:ext>
              </a:extLst>
            </p:cNvPr>
            <p:cNvPicPr>
              <a:picLocks noChangeAspect="1"/>
            </p:cNvPicPr>
            <p:nvPr/>
          </p:nvPicPr>
          <p:blipFill>
            <a:blip r:embed="rId4"/>
            <a:stretch>
              <a:fillRect/>
            </a:stretch>
          </p:blipFill>
          <p:spPr>
            <a:xfrm>
              <a:off x="8862501" y="1557867"/>
              <a:ext cx="2369572" cy="1830748"/>
            </a:xfrm>
            <a:prstGeom prst="rect">
              <a:avLst/>
            </a:prstGeom>
          </p:spPr>
        </p:pic>
      </p:grpSp>
      <p:sp>
        <p:nvSpPr>
          <p:cNvPr id="19" name="TextBox 18">
            <a:extLst>
              <a:ext uri="{FF2B5EF4-FFF2-40B4-BE49-F238E27FC236}">
                <a16:creationId xmlns:a16="http://schemas.microsoft.com/office/drawing/2014/main" id="{5520810A-8DEE-1D7F-9560-A49A0FAEC6B6}"/>
              </a:ext>
            </a:extLst>
          </p:cNvPr>
          <p:cNvSpPr txBox="1"/>
          <p:nvPr/>
        </p:nvSpPr>
        <p:spPr>
          <a:xfrm>
            <a:off x="2735952" y="4697550"/>
            <a:ext cx="6349437" cy="507831"/>
          </a:xfrm>
          <a:prstGeom prst="rect">
            <a:avLst/>
          </a:prstGeom>
          <a:noFill/>
        </p:spPr>
        <p:txBody>
          <a:bodyPr wrap="square" rtlCol="0">
            <a:spAutoFit/>
          </a:bodyPr>
          <a:lstStyle/>
          <a:p>
            <a:r>
              <a:rPr lang="en-US" sz="1350" u="sng" dirty="0">
                <a:solidFill>
                  <a:srgbClr val="FF0000"/>
                </a:solidFill>
              </a:rPr>
              <a:t>ROOM            </a:t>
            </a:r>
            <a:r>
              <a:rPr lang="en-US" sz="1350" u="sng" dirty="0">
                <a:solidFill>
                  <a:srgbClr val="FF0000"/>
                </a:solidFill>
                <a:sym typeface="Wingdings"/>
              </a:rPr>
              <a:t>       MACHINE                   CABINET                            CHIP</a:t>
            </a:r>
          </a:p>
          <a:p>
            <a:pPr algn="ctr"/>
            <a:r>
              <a:rPr lang="en-US" sz="1350" dirty="0">
                <a:solidFill>
                  <a:srgbClr val="FF0000"/>
                </a:solidFill>
                <a:sym typeface="Wingdings"/>
              </a:rPr>
              <a:t>COMPLEXITY</a:t>
            </a:r>
            <a:endParaRPr lang="en-US" sz="1350" dirty="0">
              <a:solidFill>
                <a:srgbClr val="FF0000"/>
              </a:solidFill>
            </a:endParaRPr>
          </a:p>
        </p:txBody>
      </p:sp>
      <p:grpSp>
        <p:nvGrpSpPr>
          <p:cNvPr id="20" name="Group 19">
            <a:extLst>
              <a:ext uri="{FF2B5EF4-FFF2-40B4-BE49-F238E27FC236}">
                <a16:creationId xmlns:a16="http://schemas.microsoft.com/office/drawing/2014/main" id="{2439BA17-F2FC-D937-0FC7-66F968A7BFB0}"/>
              </a:ext>
            </a:extLst>
          </p:cNvPr>
          <p:cNvGrpSpPr/>
          <p:nvPr/>
        </p:nvGrpSpPr>
        <p:grpSpPr>
          <a:xfrm>
            <a:off x="5991696" y="2025651"/>
            <a:ext cx="1728216" cy="1974850"/>
            <a:chOff x="6488948" y="1557867"/>
            <a:chExt cx="2304288" cy="2633133"/>
          </a:xfrm>
        </p:grpSpPr>
        <p:sp>
          <p:nvSpPr>
            <p:cNvPr id="21" name="Title 1">
              <a:extLst>
                <a:ext uri="{FF2B5EF4-FFF2-40B4-BE49-F238E27FC236}">
                  <a16:creationId xmlns:a16="http://schemas.microsoft.com/office/drawing/2014/main" id="{EC184E89-0281-75E2-F098-A009BB62312C}"/>
                </a:ext>
              </a:extLst>
            </p:cNvPr>
            <p:cNvSpPr txBox="1">
              <a:spLocks/>
            </p:cNvSpPr>
            <p:nvPr/>
          </p:nvSpPr>
          <p:spPr>
            <a:xfrm>
              <a:off x="6536192" y="3505200"/>
              <a:ext cx="2209800" cy="685800"/>
            </a:xfrm>
            <a:prstGeom prst="rect">
              <a:avLst/>
            </a:prstGeom>
          </p:spPr>
          <p:txBody>
            <a:bodyPr/>
            <a:lstStyle>
              <a:lvl1pPr algn="ctr" rtl="0" eaLnBrk="0" fontAlgn="base" hangingPunct="0">
                <a:lnSpc>
                  <a:spcPct val="90000"/>
                </a:lnSpc>
                <a:spcBef>
                  <a:spcPct val="0"/>
                </a:spcBef>
                <a:spcAft>
                  <a:spcPct val="0"/>
                </a:spcAft>
                <a:defRPr lang="en-US" sz="2400" b="1" dirty="0">
                  <a:solidFill>
                    <a:schemeClr val="tx1"/>
                  </a:solidFill>
                  <a:latin typeface="+mj-lt"/>
                  <a:ea typeface="+mj-ea"/>
                  <a:cs typeface="+mj-cs"/>
                </a:defRPr>
              </a:lvl1pPr>
              <a:lvl2pPr algn="ctr" rtl="0" eaLnBrk="0" fontAlgn="base" hangingPunct="0">
                <a:lnSpc>
                  <a:spcPct val="90000"/>
                </a:lnSpc>
                <a:spcBef>
                  <a:spcPct val="0"/>
                </a:spcBef>
                <a:spcAft>
                  <a:spcPct val="0"/>
                </a:spcAft>
                <a:defRPr sz="2400" b="1">
                  <a:solidFill>
                    <a:schemeClr val="tx1"/>
                  </a:solidFill>
                  <a:latin typeface="Helvetica" pitchFamily="80" charset="0"/>
                </a:defRPr>
              </a:lvl2pPr>
              <a:lvl3pPr algn="ctr" rtl="0" eaLnBrk="0" fontAlgn="base" hangingPunct="0">
                <a:lnSpc>
                  <a:spcPct val="90000"/>
                </a:lnSpc>
                <a:spcBef>
                  <a:spcPct val="0"/>
                </a:spcBef>
                <a:spcAft>
                  <a:spcPct val="0"/>
                </a:spcAft>
                <a:defRPr sz="2400" b="1">
                  <a:solidFill>
                    <a:schemeClr val="tx1"/>
                  </a:solidFill>
                  <a:latin typeface="Helvetica" pitchFamily="80" charset="0"/>
                </a:defRPr>
              </a:lvl3pPr>
              <a:lvl4pPr algn="ctr" rtl="0" eaLnBrk="0" fontAlgn="base" hangingPunct="0">
                <a:lnSpc>
                  <a:spcPct val="90000"/>
                </a:lnSpc>
                <a:spcBef>
                  <a:spcPct val="0"/>
                </a:spcBef>
                <a:spcAft>
                  <a:spcPct val="0"/>
                </a:spcAft>
                <a:defRPr sz="2400" b="1">
                  <a:solidFill>
                    <a:schemeClr val="tx1"/>
                  </a:solidFill>
                  <a:latin typeface="Helvetica" pitchFamily="80" charset="0"/>
                </a:defRPr>
              </a:lvl4pPr>
              <a:lvl5pPr algn="ctr" rtl="0" eaLnBrk="0" fontAlgn="base" hangingPunct="0">
                <a:lnSpc>
                  <a:spcPct val="90000"/>
                </a:lnSpc>
                <a:spcBef>
                  <a:spcPct val="0"/>
                </a:spcBef>
                <a:spcAft>
                  <a:spcPct val="0"/>
                </a:spcAft>
                <a:defRPr sz="2400" b="1">
                  <a:solidFill>
                    <a:schemeClr val="tx1"/>
                  </a:solidFill>
                  <a:latin typeface="Helvetica" pitchFamily="80" charset="0"/>
                </a:defRPr>
              </a:lvl5pPr>
              <a:lvl6pPr marL="457200" algn="ctr" rtl="0" eaLnBrk="0" fontAlgn="base" hangingPunct="0">
                <a:lnSpc>
                  <a:spcPct val="90000"/>
                </a:lnSpc>
                <a:spcBef>
                  <a:spcPct val="0"/>
                </a:spcBef>
                <a:spcAft>
                  <a:spcPct val="0"/>
                </a:spcAft>
                <a:defRPr sz="2400" b="1">
                  <a:solidFill>
                    <a:srgbClr val="FFFF99"/>
                  </a:solidFill>
                  <a:latin typeface="Helvetica" pitchFamily="80" charset="0"/>
                </a:defRPr>
              </a:lvl6pPr>
              <a:lvl7pPr marL="914400" algn="ctr" rtl="0" eaLnBrk="0" fontAlgn="base" hangingPunct="0">
                <a:lnSpc>
                  <a:spcPct val="90000"/>
                </a:lnSpc>
                <a:spcBef>
                  <a:spcPct val="0"/>
                </a:spcBef>
                <a:spcAft>
                  <a:spcPct val="0"/>
                </a:spcAft>
                <a:defRPr sz="2400" b="1">
                  <a:solidFill>
                    <a:srgbClr val="FFFF99"/>
                  </a:solidFill>
                  <a:latin typeface="Helvetica" pitchFamily="80" charset="0"/>
                </a:defRPr>
              </a:lvl7pPr>
              <a:lvl8pPr marL="1371600" algn="ctr" rtl="0" eaLnBrk="0" fontAlgn="base" hangingPunct="0">
                <a:lnSpc>
                  <a:spcPct val="90000"/>
                </a:lnSpc>
                <a:spcBef>
                  <a:spcPct val="0"/>
                </a:spcBef>
                <a:spcAft>
                  <a:spcPct val="0"/>
                </a:spcAft>
                <a:defRPr sz="2400" b="1">
                  <a:solidFill>
                    <a:srgbClr val="FFFF99"/>
                  </a:solidFill>
                  <a:latin typeface="Helvetica" pitchFamily="80" charset="0"/>
                </a:defRPr>
              </a:lvl8pPr>
              <a:lvl9pPr marL="1828800" algn="ctr" rtl="0" eaLnBrk="0" fontAlgn="base" hangingPunct="0">
                <a:lnSpc>
                  <a:spcPct val="90000"/>
                </a:lnSpc>
                <a:spcBef>
                  <a:spcPct val="0"/>
                </a:spcBef>
                <a:spcAft>
                  <a:spcPct val="0"/>
                </a:spcAft>
                <a:defRPr sz="2400" b="1">
                  <a:solidFill>
                    <a:srgbClr val="FFFF99"/>
                  </a:solidFill>
                  <a:latin typeface="Helvetica" pitchFamily="80" charset="0"/>
                </a:defRPr>
              </a:lvl9pPr>
            </a:lstStyle>
            <a:p>
              <a:r>
                <a:rPr lang="en-US" sz="1350"/>
                <a:t>Massively parallel processor (MPP) systems with simple nodes</a:t>
              </a:r>
            </a:p>
            <a:p>
              <a:r>
                <a:rPr lang="en-US" sz="1350"/>
                <a:t>1990’s to 2010</a:t>
              </a:r>
            </a:p>
          </p:txBody>
        </p:sp>
        <p:pic>
          <p:nvPicPr>
            <p:cNvPr id="22" name="Picture 21">
              <a:extLst>
                <a:ext uri="{FF2B5EF4-FFF2-40B4-BE49-F238E27FC236}">
                  <a16:creationId xmlns:a16="http://schemas.microsoft.com/office/drawing/2014/main" id="{652043BE-D7A1-0392-FC8D-4ADE3341947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88948" y="1557867"/>
              <a:ext cx="2304288" cy="1829875"/>
            </a:xfrm>
            <a:prstGeom prst="rect">
              <a:avLst/>
            </a:prstGeom>
          </p:spPr>
        </p:pic>
      </p:grpSp>
      <p:sp>
        <p:nvSpPr>
          <p:cNvPr id="23" name="Text Placeholder 3">
            <a:extLst>
              <a:ext uri="{FF2B5EF4-FFF2-40B4-BE49-F238E27FC236}">
                <a16:creationId xmlns:a16="http://schemas.microsoft.com/office/drawing/2014/main" id="{C47E857C-3E38-44F5-03CC-3633CCAD18A2}"/>
              </a:ext>
            </a:extLst>
          </p:cNvPr>
          <p:cNvSpPr txBox="1">
            <a:spLocks/>
          </p:cNvSpPr>
          <p:nvPr/>
        </p:nvSpPr>
        <p:spPr>
          <a:xfrm>
            <a:off x="1824856" y="1441700"/>
            <a:ext cx="7543800" cy="3306153"/>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charset="0"/>
              <a:buChar char="•"/>
            </a:pPr>
            <a:r>
              <a:rPr lang="en-US"/>
              <a:t> HPC is facing a new disruption in technology</a:t>
            </a:r>
            <a:endParaRPr lang="en-US" dirty="0"/>
          </a:p>
        </p:txBody>
      </p:sp>
      <p:sp>
        <p:nvSpPr>
          <p:cNvPr id="24" name="TextBox 23">
            <a:extLst>
              <a:ext uri="{FF2B5EF4-FFF2-40B4-BE49-F238E27FC236}">
                <a16:creationId xmlns:a16="http://schemas.microsoft.com/office/drawing/2014/main" id="{3EABDAA9-3739-838E-8C8C-67C332FAAAED}"/>
              </a:ext>
            </a:extLst>
          </p:cNvPr>
          <p:cNvSpPr txBox="1"/>
          <p:nvPr/>
        </p:nvSpPr>
        <p:spPr>
          <a:xfrm>
            <a:off x="3680377" y="6286533"/>
            <a:ext cx="6556090" cy="276999"/>
          </a:xfrm>
          <a:prstGeom prst="rect">
            <a:avLst/>
          </a:prstGeom>
          <a:noFill/>
        </p:spPr>
        <p:txBody>
          <a:bodyPr wrap="none" rtlCol="0">
            <a:spAutoFit/>
          </a:bodyPr>
          <a:lstStyle/>
          <a:p>
            <a:r>
              <a:rPr lang="en-US" sz="1200" dirty="0">
                <a:latin typeface="+mj-lt"/>
              </a:rPr>
              <a:t>Slides courtesy of Mike Glass, Jim </a:t>
            </a:r>
            <a:r>
              <a:rPr lang="en-US" sz="1200" dirty="0" err="1">
                <a:latin typeface="+mj-lt"/>
              </a:rPr>
              <a:t>Ang</a:t>
            </a:r>
            <a:r>
              <a:rPr lang="en-US" sz="1200" dirty="0">
                <a:latin typeface="+mj-lt"/>
              </a:rPr>
              <a:t>, Rob Hoekstra, Si Hammond, Ron </a:t>
            </a:r>
            <a:r>
              <a:rPr lang="en-US" sz="1200" dirty="0" err="1">
                <a:latin typeface="+mj-lt"/>
              </a:rPr>
              <a:t>Brightwell</a:t>
            </a:r>
            <a:r>
              <a:rPr lang="en-US" sz="1200" dirty="0">
                <a:latin typeface="+mj-lt"/>
              </a:rPr>
              <a:t>, and Stephen Olivier.</a:t>
            </a:r>
          </a:p>
        </p:txBody>
      </p:sp>
    </p:spTree>
    <p:extLst>
      <p:ext uri="{BB962C8B-B14F-4D97-AF65-F5344CB8AC3E}">
        <p14:creationId xmlns:p14="http://schemas.microsoft.com/office/powerpoint/2010/main" val="24360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2E33-5BE5-0770-A6A6-5C7F1BABCED2}"/>
              </a:ext>
            </a:extLst>
          </p:cNvPr>
          <p:cNvSpPr>
            <a:spLocks noGrp="1"/>
          </p:cNvSpPr>
          <p:nvPr>
            <p:ph type="title"/>
          </p:nvPr>
        </p:nvSpPr>
        <p:spPr/>
        <p:txBody>
          <a:bodyPr/>
          <a:lstStyle/>
          <a:p>
            <a:r>
              <a:rPr lang="en-US" dirty="0"/>
              <a:t>Drive Towards Next Generation Platforms</a:t>
            </a:r>
          </a:p>
        </p:txBody>
      </p:sp>
      <p:sp>
        <p:nvSpPr>
          <p:cNvPr id="3" name="Slide Number Placeholder 2">
            <a:extLst>
              <a:ext uri="{FF2B5EF4-FFF2-40B4-BE49-F238E27FC236}">
                <a16:creationId xmlns:a16="http://schemas.microsoft.com/office/drawing/2014/main" id="{EFC33D02-B11A-FCFD-E187-C11068561253}"/>
              </a:ext>
            </a:extLst>
          </p:cNvPr>
          <p:cNvSpPr>
            <a:spLocks noGrp="1"/>
          </p:cNvSpPr>
          <p:nvPr>
            <p:ph type="sldNum" sz="quarter" idx="10"/>
          </p:nvPr>
        </p:nvSpPr>
        <p:spPr/>
        <p:txBody>
          <a:bodyPr/>
          <a:lstStyle/>
          <a:p>
            <a:fld id="{4FAB73BC-B049-4115-A692-8D63A059BFB8}" type="slidenum">
              <a:rPr lang="en-US" smtClean="0"/>
              <a:pPr/>
              <a:t>14</a:t>
            </a:fld>
            <a:endParaRPr lang="en-US" dirty="0"/>
          </a:p>
        </p:txBody>
      </p:sp>
      <p:grpSp>
        <p:nvGrpSpPr>
          <p:cNvPr id="5" name="Group 4">
            <a:extLst>
              <a:ext uri="{FF2B5EF4-FFF2-40B4-BE49-F238E27FC236}">
                <a16:creationId xmlns:a16="http://schemas.microsoft.com/office/drawing/2014/main" id="{D210075E-6CA4-09F3-8C0A-FA70E67B2A0C}"/>
              </a:ext>
            </a:extLst>
          </p:cNvPr>
          <p:cNvGrpSpPr>
            <a:grpSpLocks noChangeAspect="1"/>
          </p:cNvGrpSpPr>
          <p:nvPr/>
        </p:nvGrpSpPr>
        <p:grpSpPr>
          <a:xfrm>
            <a:off x="1636853" y="3262194"/>
            <a:ext cx="3200400" cy="2377797"/>
            <a:chOff x="137884" y="3098465"/>
            <a:chExt cx="4657635" cy="2743200"/>
          </a:xfrm>
          <a:effectLst>
            <a:outerShdw blurRad="50800" dist="38100" dir="2700000" algn="tl" rotWithShape="0">
              <a:srgbClr val="000000">
                <a:alpha val="43000"/>
              </a:srgbClr>
            </a:outerShdw>
          </a:effectLst>
        </p:grpSpPr>
        <p:sp>
          <p:nvSpPr>
            <p:cNvPr id="6" name="Rectangle 5">
              <a:extLst>
                <a:ext uri="{FF2B5EF4-FFF2-40B4-BE49-F238E27FC236}">
                  <a16:creationId xmlns:a16="http://schemas.microsoft.com/office/drawing/2014/main" id="{09A17FC4-81FF-0F75-4425-6BB811B16FC2}"/>
                </a:ext>
              </a:extLst>
            </p:cNvPr>
            <p:cNvSpPr/>
            <p:nvPr/>
          </p:nvSpPr>
          <p:spPr bwMode="auto">
            <a:xfrm>
              <a:off x="814595" y="3216865"/>
              <a:ext cx="3268065" cy="1533466"/>
            </a:xfrm>
            <a:prstGeom prst="rect">
              <a:avLst/>
            </a:prstGeom>
            <a:gradFill flip="none" rotWithShape="1">
              <a:gsLst>
                <a:gs pos="0">
                  <a:srgbClr val="FFAFAE">
                    <a:alpha val="77000"/>
                  </a:srgbClr>
                </a:gs>
                <a:gs pos="45000">
                  <a:srgbClr val="CCFFCC">
                    <a:alpha val="77000"/>
                  </a:srgbClr>
                </a:gs>
                <a:gs pos="21000">
                  <a:srgbClr val="FFFCCE">
                    <a:alpha val="77000"/>
                  </a:srgbClr>
                </a:gs>
                <a:gs pos="9000">
                  <a:srgbClr val="FFAFAE">
                    <a:alpha val="77000"/>
                  </a:srgbClr>
                </a:gs>
                <a:gs pos="34000">
                  <a:srgbClr val="FFFCCE">
                    <a:alpha val="77000"/>
                  </a:srgbClr>
                </a:gs>
              </a:gsLst>
              <a:lin ang="16200000" scaled="0"/>
              <a:tileRect/>
            </a:gradFill>
            <a:ln w="9525">
              <a:noFill/>
              <a:miter lim="800000"/>
              <a:headEnd/>
              <a:tailEnd/>
            </a:ln>
          </p:spPr>
          <p:txBody>
            <a:bodyPr rtlCol="0" anchor="b">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85800">
                <a:defRPr/>
              </a:pPr>
              <a:endParaRPr lang="en-US" sz="825" kern="0">
                <a:solidFill>
                  <a:sysClr val="windowText" lastClr="000000"/>
                </a:solidFill>
                <a:latin typeface="Candara"/>
              </a:endParaRPr>
            </a:p>
          </p:txBody>
        </p:sp>
        <p:graphicFrame>
          <p:nvGraphicFramePr>
            <p:cNvPr id="7" name="Chart 6">
              <a:extLst>
                <a:ext uri="{FF2B5EF4-FFF2-40B4-BE49-F238E27FC236}">
                  <a16:creationId xmlns:a16="http://schemas.microsoft.com/office/drawing/2014/main" id="{6A5443AC-EA8D-29D9-B8F4-F9F30B9277C0}"/>
                </a:ext>
              </a:extLst>
            </p:cNvPr>
            <p:cNvGraphicFramePr>
              <a:graphicFrameLocks/>
            </p:cNvGraphicFramePr>
            <p:nvPr/>
          </p:nvGraphicFramePr>
          <p:xfrm>
            <a:off x="137884" y="3098465"/>
            <a:ext cx="4657635" cy="2743200"/>
          </p:xfrm>
          <a:graphic>
            <a:graphicData uri="http://schemas.openxmlformats.org/drawingml/2006/chart">
              <c:chart xmlns:c="http://schemas.openxmlformats.org/drawingml/2006/chart" xmlns:r="http://schemas.openxmlformats.org/officeDocument/2006/relationships" r:id="rId2"/>
            </a:graphicData>
          </a:graphic>
        </p:graphicFrame>
      </p:grpSp>
      <p:sp>
        <p:nvSpPr>
          <p:cNvPr id="8" name="Rectangle 7">
            <a:extLst>
              <a:ext uri="{FF2B5EF4-FFF2-40B4-BE49-F238E27FC236}">
                <a16:creationId xmlns:a16="http://schemas.microsoft.com/office/drawing/2014/main" id="{80135D0C-B06F-3B16-0DCE-565FAB8DCB05}"/>
              </a:ext>
            </a:extLst>
          </p:cNvPr>
          <p:cNvSpPr/>
          <p:nvPr/>
        </p:nvSpPr>
        <p:spPr>
          <a:xfrm>
            <a:off x="1749483" y="5715001"/>
            <a:ext cx="2975140" cy="577081"/>
          </a:xfrm>
          <a:prstGeom prst="rect">
            <a:avLst/>
          </a:prstGeom>
          <a:solidFill>
            <a:srgbClr val="0070C0"/>
          </a:solidFill>
        </p:spPr>
        <p:txBody>
          <a:bodyPr wrap="square">
            <a:spAutoFit/>
          </a:bodyPr>
          <a:lstStyle/>
          <a:p>
            <a:pPr algn="ctr"/>
            <a:r>
              <a:rPr lang="en-US" sz="1050" b="1" dirty="0">
                <a:solidFill>
                  <a:schemeClr val="bg1"/>
                </a:solidFill>
              </a:rPr>
              <a:t>Dramatic increase in on-node parallelism and reduction in relative data movement is counter to our current code performance</a:t>
            </a:r>
          </a:p>
        </p:txBody>
      </p:sp>
      <p:pic>
        <p:nvPicPr>
          <p:cNvPr id="9" name="Picture 8">
            <a:extLst>
              <a:ext uri="{FF2B5EF4-FFF2-40B4-BE49-F238E27FC236}">
                <a16:creationId xmlns:a16="http://schemas.microsoft.com/office/drawing/2014/main" id="{18583273-70D6-E2B0-E891-D65CE61B708E}"/>
              </a:ext>
            </a:extLst>
          </p:cNvPr>
          <p:cNvPicPr>
            <a:picLocks noChangeAspect="1"/>
          </p:cNvPicPr>
          <p:nvPr/>
        </p:nvPicPr>
        <p:blipFill>
          <a:blip r:embed="rId3"/>
          <a:stretch>
            <a:fillRect/>
          </a:stretch>
        </p:blipFill>
        <p:spPr>
          <a:xfrm>
            <a:off x="1636853" y="989114"/>
            <a:ext cx="3200400" cy="2193672"/>
          </a:xfrm>
          <a:prstGeom prst="rect">
            <a:avLst/>
          </a:prstGeom>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BD7B52B7-A0F2-2BC9-9DF6-996A9B596A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05846" y="2806098"/>
            <a:ext cx="4655917" cy="2908902"/>
          </a:xfrm>
          <a:prstGeom prst="rect">
            <a:avLst/>
          </a:prstGeom>
        </p:spPr>
      </p:pic>
      <p:sp>
        <p:nvSpPr>
          <p:cNvPr id="11" name="TextBox 10">
            <a:extLst>
              <a:ext uri="{FF2B5EF4-FFF2-40B4-BE49-F238E27FC236}">
                <a16:creationId xmlns:a16="http://schemas.microsoft.com/office/drawing/2014/main" id="{62A6871C-99A7-F603-B195-F95917B2A756}"/>
              </a:ext>
            </a:extLst>
          </p:cNvPr>
          <p:cNvSpPr txBox="1"/>
          <p:nvPr/>
        </p:nvSpPr>
        <p:spPr>
          <a:xfrm>
            <a:off x="4957360" y="5715000"/>
            <a:ext cx="5352891" cy="577081"/>
          </a:xfrm>
          <a:prstGeom prst="rect">
            <a:avLst/>
          </a:prstGeom>
          <a:solidFill>
            <a:schemeClr val="accent5">
              <a:lumMod val="60000"/>
              <a:lumOff val="40000"/>
            </a:schemeClr>
          </a:solidFill>
        </p:spPr>
        <p:txBody>
          <a:bodyPr wrap="square" rtlCol="0">
            <a:spAutoFit/>
          </a:bodyPr>
          <a:lstStyle/>
          <a:p>
            <a:r>
              <a:rPr lang="en-US" altLang="x-none" sz="1050" b="1" dirty="0">
                <a:solidFill>
                  <a:schemeClr val="bg1"/>
                </a:solidFill>
              </a:rPr>
              <a:t>Power constraints are driving the rapid increase in on-node parallelism.</a:t>
            </a:r>
          </a:p>
          <a:p>
            <a:r>
              <a:rPr lang="en-US" sz="1050" b="1" dirty="0">
                <a:solidFill>
                  <a:schemeClr val="bg1"/>
                </a:solidFill>
              </a:rPr>
              <a:t>However, per core memory bandwidth is decreasing making it extremely difficult to fully utilize additional cores</a:t>
            </a:r>
          </a:p>
        </p:txBody>
      </p:sp>
      <p:sp>
        <p:nvSpPr>
          <p:cNvPr id="12" name="TextBox 11">
            <a:extLst>
              <a:ext uri="{FF2B5EF4-FFF2-40B4-BE49-F238E27FC236}">
                <a16:creationId xmlns:a16="http://schemas.microsoft.com/office/drawing/2014/main" id="{A1604159-ABBC-309C-9486-18068502A843}"/>
              </a:ext>
            </a:extLst>
          </p:cNvPr>
          <p:cNvSpPr txBox="1"/>
          <p:nvPr/>
        </p:nvSpPr>
        <p:spPr>
          <a:xfrm>
            <a:off x="2471508" y="6581001"/>
            <a:ext cx="6556090" cy="276999"/>
          </a:xfrm>
          <a:prstGeom prst="rect">
            <a:avLst/>
          </a:prstGeom>
          <a:noFill/>
        </p:spPr>
        <p:txBody>
          <a:bodyPr wrap="none" rtlCol="0">
            <a:spAutoFit/>
          </a:bodyPr>
          <a:lstStyle/>
          <a:p>
            <a:r>
              <a:rPr lang="en-US" sz="1200" dirty="0">
                <a:latin typeface="+mj-lt"/>
              </a:rPr>
              <a:t>Slides courtesy of Mike Glass, Jim </a:t>
            </a:r>
            <a:r>
              <a:rPr lang="en-US" sz="1200" dirty="0" err="1">
                <a:latin typeface="+mj-lt"/>
              </a:rPr>
              <a:t>Ang</a:t>
            </a:r>
            <a:r>
              <a:rPr lang="en-US" sz="1200" dirty="0">
                <a:latin typeface="+mj-lt"/>
              </a:rPr>
              <a:t>, Rob Hoekstra, Si Hammond, Ron </a:t>
            </a:r>
            <a:r>
              <a:rPr lang="en-US" sz="1200" dirty="0" err="1">
                <a:latin typeface="+mj-lt"/>
              </a:rPr>
              <a:t>Brightwell</a:t>
            </a:r>
            <a:r>
              <a:rPr lang="en-US" sz="1200" dirty="0">
                <a:latin typeface="+mj-lt"/>
              </a:rPr>
              <a:t>, and Stephen Olivier.</a:t>
            </a:r>
          </a:p>
        </p:txBody>
      </p:sp>
      <p:pic>
        <p:nvPicPr>
          <p:cNvPr id="13" name="Picture 12">
            <a:extLst>
              <a:ext uri="{FF2B5EF4-FFF2-40B4-BE49-F238E27FC236}">
                <a16:creationId xmlns:a16="http://schemas.microsoft.com/office/drawing/2014/main" id="{6525B18B-E7F9-DD45-CEF8-4FE51DFA51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4654" y="810731"/>
            <a:ext cx="3770901" cy="1891592"/>
          </a:xfrm>
          <a:prstGeom prst="rect">
            <a:avLst/>
          </a:prstGeom>
        </p:spPr>
      </p:pic>
    </p:spTree>
    <p:extLst>
      <p:ext uri="{BB962C8B-B14F-4D97-AF65-F5344CB8AC3E}">
        <p14:creationId xmlns:p14="http://schemas.microsoft.com/office/powerpoint/2010/main" val="183078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D602-5E81-BF47-BA4F-B4A3411D57CA}"/>
              </a:ext>
            </a:extLst>
          </p:cNvPr>
          <p:cNvSpPr>
            <a:spLocks noGrp="1"/>
          </p:cNvSpPr>
          <p:nvPr>
            <p:ph type="title"/>
          </p:nvPr>
        </p:nvSpPr>
        <p:spPr/>
        <p:txBody>
          <a:bodyPr/>
          <a:lstStyle/>
          <a:p>
            <a:r>
              <a:rPr lang="en-US" dirty="0"/>
              <a:t>High Performance Computing (HPC): </a:t>
            </a:r>
            <a:br>
              <a:rPr lang="en-US" dirty="0"/>
            </a:br>
            <a:r>
              <a:rPr lang="en-US" dirty="0"/>
              <a:t>Enabling Scientific Advancement</a:t>
            </a:r>
          </a:p>
        </p:txBody>
      </p:sp>
      <p:sp>
        <p:nvSpPr>
          <p:cNvPr id="3" name="Slide Number Placeholder 2">
            <a:extLst>
              <a:ext uri="{FF2B5EF4-FFF2-40B4-BE49-F238E27FC236}">
                <a16:creationId xmlns:a16="http://schemas.microsoft.com/office/drawing/2014/main" id="{32BB5E83-6743-2D46-A016-4BB87A3E288F}"/>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FDD2A046-0A60-C448-B8B6-4C410FCD8EEF}"/>
              </a:ext>
            </a:extLst>
          </p:cNvPr>
          <p:cNvSpPr>
            <a:spLocks noGrp="1"/>
          </p:cNvSpPr>
          <p:nvPr>
            <p:ph sz="quarter" idx="11"/>
          </p:nvPr>
        </p:nvSpPr>
        <p:spPr>
          <a:xfrm>
            <a:off x="647699" y="1409699"/>
            <a:ext cx="5399966" cy="5426813"/>
          </a:xfrm>
        </p:spPr>
        <p:txBody>
          <a:bodyPr>
            <a:noAutofit/>
          </a:bodyPr>
          <a:lstStyle/>
          <a:p>
            <a:pPr marL="11113" lvl="1" indent="0">
              <a:spcBef>
                <a:spcPts val="900"/>
              </a:spcBef>
              <a:spcAft>
                <a:spcPts val="150"/>
              </a:spcAft>
              <a:buSzPct val="100000"/>
              <a:buNone/>
            </a:pPr>
            <a:r>
              <a:rPr lang="en-US" b="1" dirty="0"/>
              <a:t>Late Roman Timeline </a:t>
            </a:r>
            <a:br>
              <a:rPr lang="en-US" b="1" dirty="0"/>
            </a:br>
            <a:r>
              <a:rPr lang="en-US" b="1" dirty="0"/>
              <a:t>250 AD - 300 AD</a:t>
            </a:r>
          </a:p>
          <a:p>
            <a:r>
              <a:rPr lang="en-US" sz="1800" dirty="0"/>
              <a:t>250 AD: The Goths invade Anatolia (AKA, Asia Minor), in sea-borne raids they plunder </a:t>
            </a:r>
            <a:r>
              <a:rPr lang="en-US" sz="1800" i="1" dirty="0" err="1"/>
              <a:t>Nikopolis</a:t>
            </a:r>
            <a:endParaRPr lang="en-US" sz="1800" i="1" dirty="0"/>
          </a:p>
          <a:p>
            <a:pPr marL="285750" indent="-285750">
              <a:buFont typeface="Arial" panose="020B0604020202020204" pitchFamily="34" charset="0"/>
              <a:buChar char="•"/>
            </a:pPr>
            <a:r>
              <a:rPr lang="en-US" sz="1800" dirty="0"/>
              <a:t>Trinity open-science Domino and Barone, SAND2016-4085C (2016) to elucidate stall cells</a:t>
            </a:r>
          </a:p>
          <a:p>
            <a:pPr marL="285750" indent="-285750">
              <a:buFont typeface="Arial" panose="020B0604020202020204" pitchFamily="34" charset="0"/>
              <a:buChar char="•"/>
            </a:pPr>
            <a:r>
              <a:rPr lang="en-US" sz="1800" dirty="0"/>
              <a:t>O(6) billion element wind energy application (high-Re flow past thick blade in high </a:t>
            </a:r>
            <a:r>
              <a:rPr lang="en-US" sz="1800" dirty="0" err="1"/>
              <a:t>AoA</a:t>
            </a:r>
            <a:endParaRPr lang="en-US" sz="1800" dirty="0"/>
          </a:p>
          <a:p>
            <a:pPr marL="285750" indent="-285750">
              <a:buFont typeface="Arial" panose="020B0604020202020204" pitchFamily="34" charset="0"/>
              <a:buChar char="•"/>
            </a:pPr>
            <a:r>
              <a:rPr lang="en-US" sz="1800" dirty="0"/>
              <a:t>O(128,0000) core run for ~one week ~1800 year simulation using computing resources available 10-years ago: Complete in roughly 29 years!</a:t>
            </a:r>
          </a:p>
          <a:p>
            <a:pPr>
              <a:tabLst>
                <a:tab pos="5881688" algn="l"/>
              </a:tabLst>
            </a:pPr>
            <a:r>
              <a:rPr lang="en-US" sz="1800" u="sng" dirty="0"/>
              <a:t>Recent impinging jet study</a:t>
            </a:r>
            <a:r>
              <a:rPr lang="en-US" sz="1800" dirty="0"/>
              <a:t>: 200,000,000 CPU hours (~23,000 years)</a:t>
            </a:r>
          </a:p>
          <a:p>
            <a:pPr marL="285750" indent="-285750">
              <a:buFont typeface="Arial" panose="020B0604020202020204" pitchFamily="34" charset="0"/>
              <a:buChar char="•"/>
              <a:tabLst>
                <a:tab pos="5881688" algn="l"/>
              </a:tabLst>
            </a:pPr>
            <a:r>
              <a:rPr lang="en-US" sz="1800" dirty="0"/>
              <a:t>25C, 100C, 300C, and 600C case run on 2000-4000 nodes (32 and 64 </a:t>
            </a:r>
            <a:r>
              <a:rPr lang="en-US" sz="1800" dirty="0" err="1"/>
              <a:t>mpi</a:t>
            </a:r>
            <a:r>
              <a:rPr lang="en-US" sz="1800" dirty="0"/>
              <a:t> ranks/node)</a:t>
            </a:r>
          </a:p>
          <a:p>
            <a:pPr marL="285750" indent="-285750">
              <a:buFont typeface="Arial" panose="020B0604020202020204" pitchFamily="34" charset="0"/>
              <a:buChar char="•"/>
              <a:tabLst>
                <a:tab pos="5881688" algn="l"/>
              </a:tabLst>
            </a:pPr>
            <a:r>
              <a:rPr lang="en-US" sz="1800" dirty="0"/>
              <a:t>GPU-based approaches now emerging</a:t>
            </a:r>
          </a:p>
          <a:p>
            <a:endParaRPr lang="en-US" dirty="0"/>
          </a:p>
        </p:txBody>
      </p:sp>
      <p:sp>
        <p:nvSpPr>
          <p:cNvPr id="8" name="TextBox 7">
            <a:extLst>
              <a:ext uri="{FF2B5EF4-FFF2-40B4-BE49-F238E27FC236}">
                <a16:creationId xmlns:a16="http://schemas.microsoft.com/office/drawing/2014/main" id="{C14524AC-F384-94C1-A385-EE1D4238469C}"/>
              </a:ext>
            </a:extLst>
          </p:cNvPr>
          <p:cNvSpPr txBox="1"/>
          <p:nvPr/>
        </p:nvSpPr>
        <p:spPr>
          <a:xfrm>
            <a:off x="6002767" y="6583680"/>
            <a:ext cx="0" cy="0"/>
          </a:xfrm>
          <a:prstGeom prst="rect">
            <a:avLst/>
          </a:prstGeom>
        </p:spPr>
        <p:txBody>
          <a:bodyPr vert="horz" wrap="none" lIns="91440" tIns="45720" rIns="91440" bIns="45720" rtlCol="0">
            <a:noAutofit/>
          </a:bodyPr>
          <a:lstStyle/>
          <a:p>
            <a:pPr algn="l"/>
            <a:endParaRPr lang="en-US" dirty="0"/>
          </a:p>
        </p:txBody>
      </p:sp>
      <p:pic>
        <p:nvPicPr>
          <p:cNvPr id="5" name="Picture 4">
            <a:extLst>
              <a:ext uri="{FF2B5EF4-FFF2-40B4-BE49-F238E27FC236}">
                <a16:creationId xmlns:a16="http://schemas.microsoft.com/office/drawing/2014/main" id="{3D367740-2F42-6C26-B82B-8279C9FA9DB9}"/>
              </a:ext>
            </a:extLst>
          </p:cNvPr>
          <p:cNvPicPr>
            <a:picLocks noChangeAspect="1"/>
          </p:cNvPicPr>
          <p:nvPr/>
        </p:nvPicPr>
        <p:blipFill>
          <a:blip r:embed="rId2"/>
          <a:stretch>
            <a:fillRect/>
          </a:stretch>
        </p:blipFill>
        <p:spPr>
          <a:xfrm>
            <a:off x="8087214" y="245622"/>
            <a:ext cx="2784809" cy="2945912"/>
          </a:xfrm>
          <a:prstGeom prst="rect">
            <a:avLst/>
          </a:prstGeom>
        </p:spPr>
      </p:pic>
      <p:sp>
        <p:nvSpPr>
          <p:cNvPr id="11" name="TextBox 10">
            <a:extLst>
              <a:ext uri="{FF2B5EF4-FFF2-40B4-BE49-F238E27FC236}">
                <a16:creationId xmlns:a16="http://schemas.microsoft.com/office/drawing/2014/main" id="{BD4B64A5-FC82-4B6F-BF0D-AB8EE3536B18}"/>
              </a:ext>
            </a:extLst>
          </p:cNvPr>
          <p:cNvSpPr txBox="1"/>
          <p:nvPr/>
        </p:nvSpPr>
        <p:spPr>
          <a:xfrm>
            <a:off x="7181387" y="3231214"/>
            <a:ext cx="0" cy="0"/>
          </a:xfrm>
          <a:prstGeom prst="rect">
            <a:avLst/>
          </a:prstGeom>
        </p:spPr>
        <p:txBody>
          <a:bodyPr vert="horz" wrap="none" lIns="91440" tIns="45720" rIns="91440" bIns="45720" rtlCol="0">
            <a:noAutofit/>
          </a:bodyPr>
          <a:lstStyle/>
          <a:p>
            <a:pPr algn="l"/>
            <a:r>
              <a:rPr lang="en-US" dirty="0"/>
              <a:t>A giant at redwood tree illustrating the passage</a:t>
            </a:r>
          </a:p>
          <a:p>
            <a:pPr algn="l"/>
            <a:r>
              <a:rPr lang="en-US" dirty="0"/>
              <a:t>of time within its’ growth rings</a:t>
            </a:r>
          </a:p>
        </p:txBody>
      </p:sp>
      <p:pic>
        <p:nvPicPr>
          <p:cNvPr id="6" name="Picture 5" descr="EdgeWeak.png">
            <a:extLst>
              <a:ext uri="{FF2B5EF4-FFF2-40B4-BE49-F238E27FC236}">
                <a16:creationId xmlns:a16="http://schemas.microsoft.com/office/drawing/2014/main" id="{B91D665D-D11B-31EF-191E-AA34B8F6C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619" y="3958542"/>
            <a:ext cx="2583832" cy="2530126"/>
          </a:xfrm>
          <a:prstGeom prst="rect">
            <a:avLst/>
          </a:prstGeom>
        </p:spPr>
      </p:pic>
      <p:pic>
        <p:nvPicPr>
          <p:cNvPr id="7" name="Picture 6" descr="lowMachWeak.png">
            <a:extLst>
              <a:ext uri="{FF2B5EF4-FFF2-40B4-BE49-F238E27FC236}">
                <a16:creationId xmlns:a16="http://schemas.microsoft.com/office/drawing/2014/main" id="{02D49FDE-BDF1-7BAB-580C-3613A1140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665" y="3958542"/>
            <a:ext cx="2742181" cy="2530126"/>
          </a:xfrm>
          <a:prstGeom prst="rect">
            <a:avLst/>
          </a:prstGeom>
        </p:spPr>
      </p:pic>
      <p:sp>
        <p:nvSpPr>
          <p:cNvPr id="9" name="TextBox 8">
            <a:extLst>
              <a:ext uri="{FF2B5EF4-FFF2-40B4-BE49-F238E27FC236}">
                <a16:creationId xmlns:a16="http://schemas.microsoft.com/office/drawing/2014/main" id="{539411C3-0B60-C20C-E68D-29CBDD780DA6}"/>
              </a:ext>
            </a:extLst>
          </p:cNvPr>
          <p:cNvSpPr txBox="1"/>
          <p:nvPr/>
        </p:nvSpPr>
        <p:spPr>
          <a:xfrm>
            <a:off x="7129220" y="6555785"/>
            <a:ext cx="0" cy="0"/>
          </a:xfrm>
          <a:prstGeom prst="rect">
            <a:avLst/>
          </a:prstGeom>
        </p:spPr>
        <p:txBody>
          <a:bodyPr vert="horz" wrap="none" lIns="91440" tIns="45720" rIns="91440" bIns="45720" rtlCol="0">
            <a:noAutofit/>
          </a:bodyPr>
          <a:lstStyle/>
          <a:p>
            <a:pPr algn="l"/>
            <a:r>
              <a:rPr lang="en-US" dirty="0"/>
              <a:t>Lin et al., Parallel Proc. Letters, (2014)</a:t>
            </a:r>
          </a:p>
        </p:txBody>
      </p:sp>
    </p:spTree>
    <p:extLst>
      <p:ext uri="{BB962C8B-B14F-4D97-AF65-F5344CB8AC3E}">
        <p14:creationId xmlns:p14="http://schemas.microsoft.com/office/powerpoint/2010/main" val="163457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B659-78E7-0862-4C32-51B202D54C57}"/>
              </a:ext>
            </a:extLst>
          </p:cNvPr>
          <p:cNvSpPr>
            <a:spLocks noGrp="1"/>
          </p:cNvSpPr>
          <p:nvPr>
            <p:ph type="title"/>
          </p:nvPr>
        </p:nvSpPr>
        <p:spPr/>
        <p:txBody>
          <a:bodyPr/>
          <a:lstStyle/>
          <a:p>
            <a:r>
              <a:rPr lang="en-US" dirty="0"/>
              <a:t>Parallel Strategies: Option 1</a:t>
            </a:r>
          </a:p>
        </p:txBody>
      </p:sp>
      <p:sp>
        <p:nvSpPr>
          <p:cNvPr id="3" name="Slide Number Placeholder 2">
            <a:extLst>
              <a:ext uri="{FF2B5EF4-FFF2-40B4-BE49-F238E27FC236}">
                <a16:creationId xmlns:a16="http://schemas.microsoft.com/office/drawing/2014/main" id="{FDD8A8DA-ECD8-9EF6-DC35-5158DA6BB62D}"/>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2" name="TextBox 41">
            <a:extLst>
              <a:ext uri="{FF2B5EF4-FFF2-40B4-BE49-F238E27FC236}">
                <a16:creationId xmlns:a16="http://schemas.microsoft.com/office/drawing/2014/main" id="{AB3FEF0B-D986-6B0F-032A-E4983787F073}"/>
              </a:ext>
            </a:extLst>
          </p:cNvPr>
          <p:cNvSpPr txBox="1"/>
          <p:nvPr/>
        </p:nvSpPr>
        <p:spPr>
          <a:xfrm>
            <a:off x="6247681" y="865647"/>
            <a:ext cx="4438890" cy="5970865"/>
          </a:xfrm>
          <a:prstGeom prst="rect">
            <a:avLst/>
          </a:prstGeom>
          <a:noFill/>
        </p:spPr>
        <p:txBody>
          <a:bodyPr wrap="square" rtlCol="0">
            <a:spAutoFit/>
          </a:bodyPr>
          <a:lstStyle/>
          <a:p>
            <a:r>
              <a:rPr lang="en-US" sz="1400" u="sng" dirty="0"/>
              <a:t>Sierra Toolkit/Standard Ownership rules</a:t>
            </a:r>
            <a:r>
              <a:rPr lang="en-US" sz="1400" dirty="0"/>
              <a:t>: Mesh object (nodes, edges, faces, elements) owned by lower-rank. For example:</a:t>
            </a:r>
          </a:p>
          <a:p>
            <a:pPr marL="285750" indent="-285750">
              <a:buFont typeface="Arial" panose="020B0604020202020204" pitchFamily="34" charset="0"/>
              <a:buChar char="•"/>
            </a:pPr>
            <a:r>
              <a:rPr lang="en-US" sz="1400" dirty="0"/>
              <a:t>P0 locally owns E1 and nodes 1, 2, 4, and 5</a:t>
            </a:r>
          </a:p>
          <a:p>
            <a:pPr marL="285750" indent="-285750">
              <a:buFont typeface="Arial" panose="020B0604020202020204" pitchFamily="34" charset="0"/>
              <a:buChar char="•"/>
            </a:pPr>
            <a:r>
              <a:rPr lang="en-US" sz="1400" dirty="0"/>
              <a:t>P1 locally owns E2, E3, and E4 and nodes 3, 6, 7, 8, and 9</a:t>
            </a:r>
          </a:p>
          <a:p>
            <a:pPr marL="285750" indent="-285750">
              <a:buFont typeface="Arial" panose="020B0604020202020204" pitchFamily="34" charset="0"/>
              <a:buChar char="•"/>
            </a:pPr>
            <a:r>
              <a:rPr lang="en-US" sz="1400" dirty="0"/>
              <a:t>P0 and P1 share nodes 2, 4, and 5</a:t>
            </a:r>
          </a:p>
          <a:p>
            <a:endParaRPr lang="en-US" sz="1400" dirty="0"/>
          </a:p>
          <a:p>
            <a:r>
              <a:rPr lang="en-US" sz="1400" u="sng" dirty="0"/>
              <a:t>Desired Control-Volume Finite Element (CVFEM) Operation</a:t>
            </a:r>
            <a:r>
              <a:rPr lang="en-US" sz="1400" dirty="0"/>
              <a:t>: </a:t>
            </a:r>
          </a:p>
          <a:p>
            <a:pPr marL="285750" indent="-285750">
              <a:buFont typeface="Arial" panose="020B0604020202020204" pitchFamily="34" charset="0"/>
              <a:buChar char="•"/>
            </a:pPr>
            <a:r>
              <a:rPr lang="en-US" sz="1400" dirty="0"/>
              <a:t>“nodal volume” assemble for node 5 via iteration of each 1cmx1cm element. Desired nodal volume for node 5 = 1 cm</a:t>
            </a:r>
            <a:r>
              <a:rPr lang="en-US" sz="1400" baseline="30000" dirty="0"/>
              <a:t>2 </a:t>
            </a:r>
            <a:r>
              <a:rPr lang="en-US" sz="1400" u="sng" dirty="0"/>
              <a:t>exactly</a:t>
            </a:r>
            <a:r>
              <a:rPr lang="en-US" sz="1400" dirty="0"/>
              <a:t> the same on both parallel ranks</a:t>
            </a:r>
          </a:p>
          <a:p>
            <a:endParaRPr lang="en-US" sz="1400" dirty="0"/>
          </a:p>
          <a:p>
            <a:r>
              <a:rPr lang="en-US" sz="1400" u="sng" dirty="0"/>
              <a:t>Options</a:t>
            </a:r>
            <a:r>
              <a:rPr lang="en-US" sz="1400" dirty="0"/>
              <a:t>:</a:t>
            </a:r>
          </a:p>
          <a:p>
            <a:endParaRPr lang="en-US" sz="1400" dirty="0"/>
          </a:p>
          <a:p>
            <a:r>
              <a:rPr lang="en-US" sz="1400" dirty="0"/>
              <a:t>1. Iterate over locally owned elements and locally accumulate nodal volume field followed by a parallel sum and copy owned to shared.</a:t>
            </a:r>
          </a:p>
          <a:p>
            <a:endParaRPr lang="en-US" sz="1400" dirty="0"/>
          </a:p>
          <a:p>
            <a:r>
              <a:rPr lang="en-US" sz="1400" dirty="0"/>
              <a:t>2. Ghost element E2, E3, and E4 to P0 and E1 to P1 (along with coordinates) and iterate locally owned and ghosted elements. Locally accumulate nodal volume field followed by a copy owned to shared.</a:t>
            </a:r>
          </a:p>
          <a:p>
            <a:endParaRPr lang="en-US" dirty="0"/>
          </a:p>
        </p:txBody>
      </p:sp>
      <p:sp>
        <p:nvSpPr>
          <p:cNvPr id="43" name="TextBox 42">
            <a:extLst>
              <a:ext uri="{FF2B5EF4-FFF2-40B4-BE49-F238E27FC236}">
                <a16:creationId xmlns:a16="http://schemas.microsoft.com/office/drawing/2014/main" id="{CD98094B-AF1E-9422-39C2-BC1506AA506F}"/>
              </a:ext>
            </a:extLst>
          </p:cNvPr>
          <p:cNvSpPr txBox="1"/>
          <p:nvPr/>
        </p:nvSpPr>
        <p:spPr>
          <a:xfrm>
            <a:off x="3524497" y="6321714"/>
            <a:ext cx="498855" cy="461665"/>
          </a:xfrm>
          <a:prstGeom prst="rect">
            <a:avLst/>
          </a:prstGeom>
          <a:noFill/>
        </p:spPr>
        <p:txBody>
          <a:bodyPr wrap="none" rtlCol="0">
            <a:spAutoFit/>
          </a:bodyPr>
          <a:lstStyle/>
          <a:p>
            <a:r>
              <a:rPr lang="en-US" sz="2400" dirty="0"/>
              <a:t>P1</a:t>
            </a:r>
          </a:p>
        </p:txBody>
      </p:sp>
      <p:sp>
        <p:nvSpPr>
          <p:cNvPr id="44" name="Rectangle 43">
            <a:extLst>
              <a:ext uri="{FF2B5EF4-FFF2-40B4-BE49-F238E27FC236}">
                <a16:creationId xmlns:a16="http://schemas.microsoft.com/office/drawing/2014/main" id="{E278E17B-5562-D337-460F-AFF36ED94611}"/>
              </a:ext>
            </a:extLst>
          </p:cNvPr>
          <p:cNvSpPr/>
          <p:nvPr/>
        </p:nvSpPr>
        <p:spPr>
          <a:xfrm>
            <a:off x="133110" y="2162819"/>
            <a:ext cx="2029217" cy="2041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068AA9B-AB98-9C05-B087-9D4BB9D9C117}"/>
              </a:ext>
            </a:extLst>
          </p:cNvPr>
          <p:cNvSpPr/>
          <p:nvPr/>
        </p:nvSpPr>
        <p:spPr>
          <a:xfrm>
            <a:off x="2158151" y="2162819"/>
            <a:ext cx="2029217" cy="2041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1800BF57-4B26-AC65-322F-A7588FDCACCB}"/>
              </a:ext>
            </a:extLst>
          </p:cNvPr>
          <p:cNvSpPr/>
          <p:nvPr/>
        </p:nvSpPr>
        <p:spPr>
          <a:xfrm>
            <a:off x="133109" y="4204562"/>
            <a:ext cx="2029217" cy="2041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531D921-A1BA-8D5E-B76B-EE0E2F76CEE7}"/>
              </a:ext>
            </a:extLst>
          </p:cNvPr>
          <p:cNvSpPr/>
          <p:nvPr/>
        </p:nvSpPr>
        <p:spPr>
          <a:xfrm>
            <a:off x="2158150" y="4204562"/>
            <a:ext cx="2029217" cy="2041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0735B0DA-590B-0422-A2EE-CD16922991CC}"/>
              </a:ext>
            </a:extLst>
          </p:cNvPr>
          <p:cNvCxnSpPr>
            <a:cxnSpLocks/>
            <a:stCxn id="44" idx="0"/>
            <a:endCxn id="46" idx="2"/>
          </p:cNvCxnSpPr>
          <p:nvPr/>
        </p:nvCxnSpPr>
        <p:spPr>
          <a:xfrm flipH="1">
            <a:off x="1147718" y="2162819"/>
            <a:ext cx="1" cy="408348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742B0A9-BD33-8BA1-6E6F-DC0FCAEDEBE7}"/>
              </a:ext>
            </a:extLst>
          </p:cNvPr>
          <p:cNvCxnSpPr/>
          <p:nvPr/>
        </p:nvCxnSpPr>
        <p:spPr>
          <a:xfrm flipH="1">
            <a:off x="3172756" y="2162819"/>
            <a:ext cx="1" cy="408348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36EAB3F-1BB0-3238-33FF-0CD5F55C7F58}"/>
              </a:ext>
            </a:extLst>
          </p:cNvPr>
          <p:cNvCxnSpPr>
            <a:cxnSpLocks/>
            <a:endCxn id="45" idx="3"/>
          </p:cNvCxnSpPr>
          <p:nvPr/>
        </p:nvCxnSpPr>
        <p:spPr>
          <a:xfrm>
            <a:off x="133108" y="3183690"/>
            <a:ext cx="4054260" cy="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BE729AF-90C4-67B3-C43A-34FC3E497D1D}"/>
              </a:ext>
            </a:extLst>
          </p:cNvPr>
          <p:cNvCxnSpPr>
            <a:cxnSpLocks/>
          </p:cNvCxnSpPr>
          <p:nvPr/>
        </p:nvCxnSpPr>
        <p:spPr>
          <a:xfrm>
            <a:off x="133108" y="5225433"/>
            <a:ext cx="4054260" cy="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BA6B20F-BB5D-3CB5-5274-ACD79E54931E}"/>
              </a:ext>
            </a:extLst>
          </p:cNvPr>
          <p:cNvSpPr/>
          <p:nvPr/>
        </p:nvSpPr>
        <p:spPr>
          <a:xfrm>
            <a:off x="75050" y="2090248"/>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1CA18B88-900F-41DD-792A-52A2B36A7135}"/>
              </a:ext>
            </a:extLst>
          </p:cNvPr>
          <p:cNvSpPr/>
          <p:nvPr/>
        </p:nvSpPr>
        <p:spPr>
          <a:xfrm>
            <a:off x="2071065" y="2090248"/>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9F817673-89AC-607C-151C-7E6D2DB2F6C5}"/>
              </a:ext>
            </a:extLst>
          </p:cNvPr>
          <p:cNvSpPr/>
          <p:nvPr/>
        </p:nvSpPr>
        <p:spPr>
          <a:xfrm>
            <a:off x="4083678" y="2090248"/>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BCC8DA84-7CE8-4F0E-EBCE-5E94137BF2D8}"/>
              </a:ext>
            </a:extLst>
          </p:cNvPr>
          <p:cNvSpPr/>
          <p:nvPr/>
        </p:nvSpPr>
        <p:spPr>
          <a:xfrm>
            <a:off x="4083678" y="4131990"/>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3E147F0D-2CB7-D482-5BD9-AB48AEA8FD2C}"/>
              </a:ext>
            </a:extLst>
          </p:cNvPr>
          <p:cNvSpPr/>
          <p:nvPr/>
        </p:nvSpPr>
        <p:spPr>
          <a:xfrm>
            <a:off x="4083678" y="6159217"/>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6A277A96-4A4E-CBE7-8FAA-A6201B0EF586}"/>
              </a:ext>
            </a:extLst>
          </p:cNvPr>
          <p:cNvSpPr/>
          <p:nvPr/>
        </p:nvSpPr>
        <p:spPr>
          <a:xfrm>
            <a:off x="2073453" y="4139250"/>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D32B55DB-FA1B-D8CE-235D-061DDF76B6C1}"/>
              </a:ext>
            </a:extLst>
          </p:cNvPr>
          <p:cNvSpPr/>
          <p:nvPr/>
        </p:nvSpPr>
        <p:spPr>
          <a:xfrm>
            <a:off x="2073453" y="6166477"/>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4231A24C-45DD-1F76-1D3A-B83EBCDF46A5}"/>
              </a:ext>
            </a:extLst>
          </p:cNvPr>
          <p:cNvSpPr/>
          <p:nvPr/>
        </p:nvSpPr>
        <p:spPr>
          <a:xfrm>
            <a:off x="70479" y="4139250"/>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E71E1864-285B-2D99-CD78-FD78CD3BAB04}"/>
              </a:ext>
            </a:extLst>
          </p:cNvPr>
          <p:cNvSpPr/>
          <p:nvPr/>
        </p:nvSpPr>
        <p:spPr>
          <a:xfrm>
            <a:off x="70479" y="6166477"/>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364ED636-F0C2-BB2E-B03F-98691C12B2DB}"/>
              </a:ext>
            </a:extLst>
          </p:cNvPr>
          <p:cNvCxnSpPr>
            <a:cxnSpLocks/>
          </p:cNvCxnSpPr>
          <p:nvPr/>
        </p:nvCxnSpPr>
        <p:spPr>
          <a:xfrm>
            <a:off x="2071065" y="2008333"/>
            <a:ext cx="0" cy="213091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8A82E5-2084-04E7-0C5C-18ABA70B06F1}"/>
              </a:ext>
            </a:extLst>
          </p:cNvPr>
          <p:cNvCxnSpPr>
            <a:cxnSpLocks/>
          </p:cNvCxnSpPr>
          <p:nvPr/>
        </p:nvCxnSpPr>
        <p:spPr>
          <a:xfrm>
            <a:off x="0" y="4112907"/>
            <a:ext cx="2071065"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59BC1BD-9A4F-141D-7EB3-D20E8C188163}"/>
              </a:ext>
            </a:extLst>
          </p:cNvPr>
          <p:cNvSpPr txBox="1"/>
          <p:nvPr/>
        </p:nvSpPr>
        <p:spPr>
          <a:xfrm>
            <a:off x="168451" y="1546668"/>
            <a:ext cx="498855" cy="461665"/>
          </a:xfrm>
          <a:prstGeom prst="rect">
            <a:avLst/>
          </a:prstGeom>
          <a:noFill/>
        </p:spPr>
        <p:txBody>
          <a:bodyPr wrap="none" rtlCol="0">
            <a:spAutoFit/>
          </a:bodyPr>
          <a:lstStyle/>
          <a:p>
            <a:r>
              <a:rPr lang="en-US" sz="2400" dirty="0"/>
              <a:t>P0</a:t>
            </a:r>
          </a:p>
        </p:txBody>
      </p:sp>
      <p:sp>
        <p:nvSpPr>
          <p:cNvPr id="64" name="TextBox 63">
            <a:extLst>
              <a:ext uri="{FF2B5EF4-FFF2-40B4-BE49-F238E27FC236}">
                <a16:creationId xmlns:a16="http://schemas.microsoft.com/office/drawing/2014/main" id="{41109F80-F37B-7F82-FCBF-0B8FB6DD64B3}"/>
              </a:ext>
            </a:extLst>
          </p:cNvPr>
          <p:cNvSpPr txBox="1"/>
          <p:nvPr/>
        </p:nvSpPr>
        <p:spPr>
          <a:xfrm>
            <a:off x="187885" y="2177333"/>
            <a:ext cx="301686" cy="369332"/>
          </a:xfrm>
          <a:prstGeom prst="rect">
            <a:avLst/>
          </a:prstGeom>
          <a:noFill/>
        </p:spPr>
        <p:txBody>
          <a:bodyPr wrap="none" rtlCol="0">
            <a:spAutoFit/>
          </a:bodyPr>
          <a:lstStyle/>
          <a:p>
            <a:r>
              <a:rPr lang="en-US" dirty="0"/>
              <a:t>1</a:t>
            </a:r>
          </a:p>
        </p:txBody>
      </p:sp>
      <p:sp>
        <p:nvSpPr>
          <p:cNvPr id="65" name="TextBox 64">
            <a:extLst>
              <a:ext uri="{FF2B5EF4-FFF2-40B4-BE49-F238E27FC236}">
                <a16:creationId xmlns:a16="http://schemas.microsoft.com/office/drawing/2014/main" id="{0A6C3912-74DC-BEC9-5258-3CDE3335036B}"/>
              </a:ext>
            </a:extLst>
          </p:cNvPr>
          <p:cNvSpPr txBox="1"/>
          <p:nvPr/>
        </p:nvSpPr>
        <p:spPr>
          <a:xfrm>
            <a:off x="2256968" y="2177333"/>
            <a:ext cx="301686" cy="369332"/>
          </a:xfrm>
          <a:prstGeom prst="rect">
            <a:avLst/>
          </a:prstGeom>
          <a:noFill/>
        </p:spPr>
        <p:txBody>
          <a:bodyPr wrap="none" rtlCol="0">
            <a:spAutoFit/>
          </a:bodyPr>
          <a:lstStyle/>
          <a:p>
            <a:r>
              <a:rPr lang="en-US" dirty="0"/>
              <a:t>2</a:t>
            </a:r>
          </a:p>
        </p:txBody>
      </p:sp>
      <p:sp>
        <p:nvSpPr>
          <p:cNvPr id="66" name="TextBox 65">
            <a:extLst>
              <a:ext uri="{FF2B5EF4-FFF2-40B4-BE49-F238E27FC236}">
                <a16:creationId xmlns:a16="http://schemas.microsoft.com/office/drawing/2014/main" id="{C1113DFD-953E-9BE6-9E49-E5695E635F19}"/>
              </a:ext>
            </a:extLst>
          </p:cNvPr>
          <p:cNvSpPr txBox="1"/>
          <p:nvPr/>
        </p:nvSpPr>
        <p:spPr>
          <a:xfrm>
            <a:off x="4287709" y="2177333"/>
            <a:ext cx="301686" cy="369332"/>
          </a:xfrm>
          <a:prstGeom prst="rect">
            <a:avLst/>
          </a:prstGeom>
          <a:noFill/>
        </p:spPr>
        <p:txBody>
          <a:bodyPr wrap="none" rtlCol="0">
            <a:spAutoFit/>
          </a:bodyPr>
          <a:lstStyle/>
          <a:p>
            <a:r>
              <a:rPr lang="en-US" dirty="0"/>
              <a:t>3</a:t>
            </a:r>
          </a:p>
        </p:txBody>
      </p:sp>
      <p:sp>
        <p:nvSpPr>
          <p:cNvPr id="67" name="TextBox 66">
            <a:extLst>
              <a:ext uri="{FF2B5EF4-FFF2-40B4-BE49-F238E27FC236}">
                <a16:creationId xmlns:a16="http://schemas.microsoft.com/office/drawing/2014/main" id="{68FDD820-F39F-BE5A-A8B6-A708D7E9E529}"/>
              </a:ext>
            </a:extLst>
          </p:cNvPr>
          <p:cNvSpPr txBox="1"/>
          <p:nvPr/>
        </p:nvSpPr>
        <p:spPr>
          <a:xfrm>
            <a:off x="187885" y="4245422"/>
            <a:ext cx="301686" cy="369332"/>
          </a:xfrm>
          <a:prstGeom prst="rect">
            <a:avLst/>
          </a:prstGeom>
          <a:noFill/>
        </p:spPr>
        <p:txBody>
          <a:bodyPr wrap="none" rtlCol="0">
            <a:spAutoFit/>
          </a:bodyPr>
          <a:lstStyle/>
          <a:p>
            <a:r>
              <a:rPr lang="en-US" dirty="0"/>
              <a:t>4</a:t>
            </a:r>
          </a:p>
        </p:txBody>
      </p:sp>
      <p:sp>
        <p:nvSpPr>
          <p:cNvPr id="68" name="TextBox 67">
            <a:extLst>
              <a:ext uri="{FF2B5EF4-FFF2-40B4-BE49-F238E27FC236}">
                <a16:creationId xmlns:a16="http://schemas.microsoft.com/office/drawing/2014/main" id="{25A27B71-81B5-AE5B-3A3C-B6972FE1D9F8}"/>
              </a:ext>
            </a:extLst>
          </p:cNvPr>
          <p:cNvSpPr txBox="1"/>
          <p:nvPr/>
        </p:nvSpPr>
        <p:spPr>
          <a:xfrm>
            <a:off x="2256968" y="4245422"/>
            <a:ext cx="301686" cy="369332"/>
          </a:xfrm>
          <a:prstGeom prst="rect">
            <a:avLst/>
          </a:prstGeom>
          <a:noFill/>
        </p:spPr>
        <p:txBody>
          <a:bodyPr wrap="none" rtlCol="0">
            <a:spAutoFit/>
          </a:bodyPr>
          <a:lstStyle/>
          <a:p>
            <a:r>
              <a:rPr lang="en-US" dirty="0"/>
              <a:t>5</a:t>
            </a:r>
          </a:p>
        </p:txBody>
      </p:sp>
      <p:sp>
        <p:nvSpPr>
          <p:cNvPr id="69" name="TextBox 68">
            <a:extLst>
              <a:ext uri="{FF2B5EF4-FFF2-40B4-BE49-F238E27FC236}">
                <a16:creationId xmlns:a16="http://schemas.microsoft.com/office/drawing/2014/main" id="{38D2E1DA-BF36-CD5E-6DE7-7C69C6BA309E}"/>
              </a:ext>
            </a:extLst>
          </p:cNvPr>
          <p:cNvSpPr txBox="1"/>
          <p:nvPr/>
        </p:nvSpPr>
        <p:spPr>
          <a:xfrm>
            <a:off x="4287709" y="4245422"/>
            <a:ext cx="301686" cy="369332"/>
          </a:xfrm>
          <a:prstGeom prst="rect">
            <a:avLst/>
          </a:prstGeom>
          <a:noFill/>
        </p:spPr>
        <p:txBody>
          <a:bodyPr wrap="none" rtlCol="0">
            <a:spAutoFit/>
          </a:bodyPr>
          <a:lstStyle/>
          <a:p>
            <a:r>
              <a:rPr lang="en-US" dirty="0"/>
              <a:t>6</a:t>
            </a:r>
          </a:p>
        </p:txBody>
      </p:sp>
      <p:sp>
        <p:nvSpPr>
          <p:cNvPr id="70" name="TextBox 69">
            <a:extLst>
              <a:ext uri="{FF2B5EF4-FFF2-40B4-BE49-F238E27FC236}">
                <a16:creationId xmlns:a16="http://schemas.microsoft.com/office/drawing/2014/main" id="{5F5F21CE-D2D9-5A9B-7FA9-CD773B05E9B6}"/>
              </a:ext>
            </a:extLst>
          </p:cNvPr>
          <p:cNvSpPr txBox="1"/>
          <p:nvPr/>
        </p:nvSpPr>
        <p:spPr>
          <a:xfrm>
            <a:off x="187885" y="6328220"/>
            <a:ext cx="301686" cy="369332"/>
          </a:xfrm>
          <a:prstGeom prst="rect">
            <a:avLst/>
          </a:prstGeom>
          <a:noFill/>
        </p:spPr>
        <p:txBody>
          <a:bodyPr wrap="none" rtlCol="0">
            <a:spAutoFit/>
          </a:bodyPr>
          <a:lstStyle/>
          <a:p>
            <a:r>
              <a:rPr lang="en-US" dirty="0"/>
              <a:t>7</a:t>
            </a:r>
          </a:p>
        </p:txBody>
      </p:sp>
      <p:sp>
        <p:nvSpPr>
          <p:cNvPr id="71" name="TextBox 70">
            <a:extLst>
              <a:ext uri="{FF2B5EF4-FFF2-40B4-BE49-F238E27FC236}">
                <a16:creationId xmlns:a16="http://schemas.microsoft.com/office/drawing/2014/main" id="{E4CF9614-2521-9841-2D63-493D5C16DACF}"/>
              </a:ext>
            </a:extLst>
          </p:cNvPr>
          <p:cNvSpPr txBox="1"/>
          <p:nvPr/>
        </p:nvSpPr>
        <p:spPr>
          <a:xfrm>
            <a:off x="2256968" y="6328220"/>
            <a:ext cx="301686" cy="369332"/>
          </a:xfrm>
          <a:prstGeom prst="rect">
            <a:avLst/>
          </a:prstGeom>
          <a:noFill/>
        </p:spPr>
        <p:txBody>
          <a:bodyPr wrap="none" rtlCol="0">
            <a:spAutoFit/>
          </a:bodyPr>
          <a:lstStyle/>
          <a:p>
            <a:r>
              <a:rPr lang="en-US" dirty="0"/>
              <a:t>8</a:t>
            </a:r>
          </a:p>
        </p:txBody>
      </p:sp>
      <p:sp>
        <p:nvSpPr>
          <p:cNvPr id="72" name="TextBox 71">
            <a:extLst>
              <a:ext uri="{FF2B5EF4-FFF2-40B4-BE49-F238E27FC236}">
                <a16:creationId xmlns:a16="http://schemas.microsoft.com/office/drawing/2014/main" id="{E6CB7071-54D2-F7D1-8686-7810E2D48EFA}"/>
              </a:ext>
            </a:extLst>
          </p:cNvPr>
          <p:cNvSpPr txBox="1"/>
          <p:nvPr/>
        </p:nvSpPr>
        <p:spPr>
          <a:xfrm>
            <a:off x="4287709" y="6328220"/>
            <a:ext cx="301686" cy="369332"/>
          </a:xfrm>
          <a:prstGeom prst="rect">
            <a:avLst/>
          </a:prstGeom>
          <a:noFill/>
        </p:spPr>
        <p:txBody>
          <a:bodyPr wrap="none" rtlCol="0">
            <a:spAutoFit/>
          </a:bodyPr>
          <a:lstStyle/>
          <a:p>
            <a:r>
              <a:rPr lang="en-US" dirty="0"/>
              <a:t>9</a:t>
            </a:r>
          </a:p>
        </p:txBody>
      </p:sp>
      <p:sp>
        <p:nvSpPr>
          <p:cNvPr id="73" name="TextBox 72">
            <a:extLst>
              <a:ext uri="{FF2B5EF4-FFF2-40B4-BE49-F238E27FC236}">
                <a16:creationId xmlns:a16="http://schemas.microsoft.com/office/drawing/2014/main" id="{A0A3F85D-62E9-E21A-0F44-789DE18EE7ED}"/>
              </a:ext>
            </a:extLst>
          </p:cNvPr>
          <p:cNvSpPr txBox="1"/>
          <p:nvPr/>
        </p:nvSpPr>
        <p:spPr>
          <a:xfrm>
            <a:off x="729644" y="3179124"/>
            <a:ext cx="413896" cy="369332"/>
          </a:xfrm>
          <a:prstGeom prst="rect">
            <a:avLst/>
          </a:prstGeom>
          <a:noFill/>
        </p:spPr>
        <p:txBody>
          <a:bodyPr wrap="none" rtlCol="0">
            <a:spAutoFit/>
          </a:bodyPr>
          <a:lstStyle/>
          <a:p>
            <a:r>
              <a:rPr lang="en-US" dirty="0"/>
              <a:t>E1</a:t>
            </a:r>
          </a:p>
        </p:txBody>
      </p:sp>
      <p:sp>
        <p:nvSpPr>
          <p:cNvPr id="74" name="TextBox 73">
            <a:extLst>
              <a:ext uri="{FF2B5EF4-FFF2-40B4-BE49-F238E27FC236}">
                <a16:creationId xmlns:a16="http://schemas.microsoft.com/office/drawing/2014/main" id="{983AE6D4-7A68-10A3-57CD-71AD9C8E48B8}"/>
              </a:ext>
            </a:extLst>
          </p:cNvPr>
          <p:cNvSpPr txBox="1"/>
          <p:nvPr/>
        </p:nvSpPr>
        <p:spPr>
          <a:xfrm>
            <a:off x="2696328" y="3157356"/>
            <a:ext cx="413896" cy="369332"/>
          </a:xfrm>
          <a:prstGeom prst="rect">
            <a:avLst/>
          </a:prstGeom>
          <a:noFill/>
        </p:spPr>
        <p:txBody>
          <a:bodyPr wrap="none" rtlCol="0">
            <a:spAutoFit/>
          </a:bodyPr>
          <a:lstStyle/>
          <a:p>
            <a:r>
              <a:rPr lang="en-US" dirty="0"/>
              <a:t>E2</a:t>
            </a:r>
          </a:p>
        </p:txBody>
      </p:sp>
      <p:sp>
        <p:nvSpPr>
          <p:cNvPr id="75" name="TextBox 74">
            <a:extLst>
              <a:ext uri="{FF2B5EF4-FFF2-40B4-BE49-F238E27FC236}">
                <a16:creationId xmlns:a16="http://schemas.microsoft.com/office/drawing/2014/main" id="{D6620DB2-DAF6-09E2-38F6-4F2B6A575199}"/>
              </a:ext>
            </a:extLst>
          </p:cNvPr>
          <p:cNvSpPr txBox="1"/>
          <p:nvPr/>
        </p:nvSpPr>
        <p:spPr>
          <a:xfrm>
            <a:off x="738001" y="5220867"/>
            <a:ext cx="413896" cy="369332"/>
          </a:xfrm>
          <a:prstGeom prst="rect">
            <a:avLst/>
          </a:prstGeom>
          <a:noFill/>
        </p:spPr>
        <p:txBody>
          <a:bodyPr wrap="none" rtlCol="0">
            <a:spAutoFit/>
          </a:bodyPr>
          <a:lstStyle/>
          <a:p>
            <a:r>
              <a:rPr lang="en-US" dirty="0"/>
              <a:t>E3</a:t>
            </a:r>
          </a:p>
        </p:txBody>
      </p:sp>
      <p:sp>
        <p:nvSpPr>
          <p:cNvPr id="76" name="TextBox 75">
            <a:extLst>
              <a:ext uri="{FF2B5EF4-FFF2-40B4-BE49-F238E27FC236}">
                <a16:creationId xmlns:a16="http://schemas.microsoft.com/office/drawing/2014/main" id="{ABFD8872-39F1-2BF7-4A16-12B32AD6F0D2}"/>
              </a:ext>
            </a:extLst>
          </p:cNvPr>
          <p:cNvSpPr txBox="1"/>
          <p:nvPr/>
        </p:nvSpPr>
        <p:spPr>
          <a:xfrm>
            <a:off x="2700597" y="5220867"/>
            <a:ext cx="413896" cy="369332"/>
          </a:xfrm>
          <a:prstGeom prst="rect">
            <a:avLst/>
          </a:prstGeom>
          <a:noFill/>
        </p:spPr>
        <p:txBody>
          <a:bodyPr wrap="none" rtlCol="0">
            <a:spAutoFit/>
          </a:bodyPr>
          <a:lstStyle/>
          <a:p>
            <a:r>
              <a:rPr lang="en-US" dirty="0"/>
              <a:t>E4</a:t>
            </a:r>
          </a:p>
        </p:txBody>
      </p:sp>
      <p:sp>
        <p:nvSpPr>
          <p:cNvPr id="77" name="TextBox 76">
            <a:extLst>
              <a:ext uri="{FF2B5EF4-FFF2-40B4-BE49-F238E27FC236}">
                <a16:creationId xmlns:a16="http://schemas.microsoft.com/office/drawing/2014/main" id="{08B5B706-F562-A77A-9080-C373B8190E89}"/>
              </a:ext>
            </a:extLst>
          </p:cNvPr>
          <p:cNvSpPr txBox="1"/>
          <p:nvPr/>
        </p:nvSpPr>
        <p:spPr>
          <a:xfrm>
            <a:off x="1259414" y="4180612"/>
            <a:ext cx="872355" cy="369332"/>
          </a:xfrm>
          <a:prstGeom prst="rect">
            <a:avLst/>
          </a:prstGeom>
          <a:noFill/>
        </p:spPr>
        <p:txBody>
          <a:bodyPr wrap="none" rtlCol="0">
            <a:spAutoFit/>
          </a:bodyPr>
          <a:lstStyle/>
          <a:p>
            <a:r>
              <a:rPr lang="en-US" dirty="0"/>
              <a:t>edge 1</a:t>
            </a:r>
          </a:p>
        </p:txBody>
      </p:sp>
      <p:sp>
        <p:nvSpPr>
          <p:cNvPr id="78" name="TextBox 77">
            <a:extLst>
              <a:ext uri="{FF2B5EF4-FFF2-40B4-BE49-F238E27FC236}">
                <a16:creationId xmlns:a16="http://schemas.microsoft.com/office/drawing/2014/main" id="{9ADEA2E3-EBED-7401-D764-9EB6CCC66B66}"/>
              </a:ext>
            </a:extLst>
          </p:cNvPr>
          <p:cNvSpPr txBox="1"/>
          <p:nvPr/>
        </p:nvSpPr>
        <p:spPr>
          <a:xfrm>
            <a:off x="2565702" y="4180612"/>
            <a:ext cx="872355" cy="369332"/>
          </a:xfrm>
          <a:prstGeom prst="rect">
            <a:avLst/>
          </a:prstGeom>
          <a:noFill/>
        </p:spPr>
        <p:txBody>
          <a:bodyPr wrap="none" rtlCol="0">
            <a:spAutoFit/>
          </a:bodyPr>
          <a:lstStyle/>
          <a:p>
            <a:r>
              <a:rPr lang="en-US" dirty="0"/>
              <a:t>edge 2</a:t>
            </a:r>
          </a:p>
        </p:txBody>
      </p:sp>
      <p:sp>
        <p:nvSpPr>
          <p:cNvPr id="79" name="TextBox 78">
            <a:extLst>
              <a:ext uri="{FF2B5EF4-FFF2-40B4-BE49-F238E27FC236}">
                <a16:creationId xmlns:a16="http://schemas.microsoft.com/office/drawing/2014/main" id="{D6F1455D-8A0D-DA86-2A6C-769E9B525028}"/>
              </a:ext>
            </a:extLst>
          </p:cNvPr>
          <p:cNvSpPr txBox="1"/>
          <p:nvPr/>
        </p:nvSpPr>
        <p:spPr>
          <a:xfrm>
            <a:off x="2184700" y="2743698"/>
            <a:ext cx="822661" cy="369332"/>
          </a:xfrm>
          <a:prstGeom prst="rect">
            <a:avLst/>
          </a:prstGeom>
          <a:noFill/>
        </p:spPr>
        <p:txBody>
          <a:bodyPr wrap="none" rtlCol="0">
            <a:spAutoFit/>
          </a:bodyPr>
          <a:lstStyle/>
          <a:p>
            <a:r>
              <a:rPr lang="en-US" dirty="0"/>
              <a:t>face 1</a:t>
            </a:r>
          </a:p>
        </p:txBody>
      </p:sp>
    </p:spTree>
    <p:extLst>
      <p:ext uri="{BB962C8B-B14F-4D97-AF65-F5344CB8AC3E}">
        <p14:creationId xmlns:p14="http://schemas.microsoft.com/office/powerpoint/2010/main" val="1249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B659-78E7-0862-4C32-51B202D54C57}"/>
              </a:ext>
            </a:extLst>
          </p:cNvPr>
          <p:cNvSpPr>
            <a:spLocks noGrp="1"/>
          </p:cNvSpPr>
          <p:nvPr>
            <p:ph type="title"/>
          </p:nvPr>
        </p:nvSpPr>
        <p:spPr/>
        <p:txBody>
          <a:bodyPr/>
          <a:lstStyle/>
          <a:p>
            <a:r>
              <a:rPr lang="en-US" dirty="0"/>
              <a:t>Parallel Strategies: Option 1</a:t>
            </a:r>
          </a:p>
        </p:txBody>
      </p:sp>
      <p:sp>
        <p:nvSpPr>
          <p:cNvPr id="3" name="Slide Number Placeholder 2">
            <a:extLst>
              <a:ext uri="{FF2B5EF4-FFF2-40B4-BE49-F238E27FC236}">
                <a16:creationId xmlns:a16="http://schemas.microsoft.com/office/drawing/2014/main" id="{FDD8A8DA-ECD8-9EF6-DC35-5158DA6BB62D}"/>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2" name="TextBox 41">
            <a:extLst>
              <a:ext uri="{FF2B5EF4-FFF2-40B4-BE49-F238E27FC236}">
                <a16:creationId xmlns:a16="http://schemas.microsoft.com/office/drawing/2014/main" id="{AB3FEF0B-D986-6B0F-032A-E4983787F073}"/>
              </a:ext>
            </a:extLst>
          </p:cNvPr>
          <p:cNvSpPr txBox="1"/>
          <p:nvPr/>
        </p:nvSpPr>
        <p:spPr>
          <a:xfrm>
            <a:off x="6247681" y="865647"/>
            <a:ext cx="4438890" cy="5970865"/>
          </a:xfrm>
          <a:prstGeom prst="rect">
            <a:avLst/>
          </a:prstGeom>
          <a:noFill/>
        </p:spPr>
        <p:txBody>
          <a:bodyPr wrap="square" rtlCol="0">
            <a:spAutoFit/>
          </a:bodyPr>
          <a:lstStyle/>
          <a:p>
            <a:r>
              <a:rPr lang="en-US" sz="1400" u="sng" dirty="0"/>
              <a:t>Sierra Toolkit/Standard Ownership rules</a:t>
            </a:r>
            <a:r>
              <a:rPr lang="en-US" sz="1400" dirty="0"/>
              <a:t>: Mesh object (nodes, edges, faces, elements) owned by lower-rank. For example:</a:t>
            </a:r>
          </a:p>
          <a:p>
            <a:pPr marL="285750" indent="-285750">
              <a:buFont typeface="Arial" panose="020B0604020202020204" pitchFamily="34" charset="0"/>
              <a:buChar char="•"/>
            </a:pPr>
            <a:r>
              <a:rPr lang="en-US" sz="1400" dirty="0"/>
              <a:t>P0 locally owns E1 and nodes 1, 2, 4, and 5</a:t>
            </a:r>
          </a:p>
          <a:p>
            <a:pPr marL="285750" indent="-285750">
              <a:buFont typeface="Arial" panose="020B0604020202020204" pitchFamily="34" charset="0"/>
              <a:buChar char="•"/>
            </a:pPr>
            <a:r>
              <a:rPr lang="en-US" sz="1400" dirty="0"/>
              <a:t>P1 locally owns E2, E3, and E4 and nodes 3, 6, 7, 8, and 9</a:t>
            </a:r>
          </a:p>
          <a:p>
            <a:pPr marL="285750" indent="-285750">
              <a:buFont typeface="Arial" panose="020B0604020202020204" pitchFamily="34" charset="0"/>
              <a:buChar char="•"/>
            </a:pPr>
            <a:r>
              <a:rPr lang="en-US" sz="1400" dirty="0"/>
              <a:t>P0 and P1 share nodes 2, 4, and 5</a:t>
            </a:r>
          </a:p>
          <a:p>
            <a:endParaRPr lang="en-US" sz="1400" dirty="0"/>
          </a:p>
          <a:p>
            <a:r>
              <a:rPr lang="en-US" sz="1400" u="sng" dirty="0"/>
              <a:t>Desired Control-Volume Finite Element (CVFEM) Operation</a:t>
            </a:r>
            <a:r>
              <a:rPr lang="en-US" sz="1400" dirty="0"/>
              <a:t>: </a:t>
            </a:r>
          </a:p>
          <a:p>
            <a:pPr marL="285750" indent="-285750">
              <a:buFont typeface="Arial" panose="020B0604020202020204" pitchFamily="34" charset="0"/>
              <a:buChar char="•"/>
            </a:pPr>
            <a:r>
              <a:rPr lang="en-US" sz="1400" dirty="0"/>
              <a:t>“nodal volume” assemble for node 5 via iteration of each 1cmx1cm element. Desired nodal volume for node 5 = 1 cm</a:t>
            </a:r>
            <a:r>
              <a:rPr lang="en-US" sz="1400" baseline="30000" dirty="0"/>
              <a:t>2 </a:t>
            </a:r>
            <a:r>
              <a:rPr lang="en-US" sz="1400" u="sng" dirty="0"/>
              <a:t>exactly</a:t>
            </a:r>
            <a:r>
              <a:rPr lang="en-US" sz="1400" dirty="0"/>
              <a:t> the same on both parallel ranks</a:t>
            </a:r>
          </a:p>
          <a:p>
            <a:endParaRPr lang="en-US" sz="1400" dirty="0"/>
          </a:p>
          <a:p>
            <a:r>
              <a:rPr lang="en-US" sz="1400" u="sng" dirty="0"/>
              <a:t>Options</a:t>
            </a:r>
            <a:r>
              <a:rPr lang="en-US" sz="1400" dirty="0"/>
              <a:t>:</a:t>
            </a:r>
          </a:p>
          <a:p>
            <a:endParaRPr lang="en-US" sz="1400" dirty="0"/>
          </a:p>
          <a:p>
            <a:r>
              <a:rPr lang="en-US" sz="1400" dirty="0"/>
              <a:t>1. Iterate over locally owned elements and locally accumulate nodal volume field followed by a parallel sum and copy owned to shared.</a:t>
            </a:r>
          </a:p>
          <a:p>
            <a:endParaRPr lang="en-US" sz="1400" dirty="0"/>
          </a:p>
          <a:p>
            <a:r>
              <a:rPr lang="en-US" sz="1400" dirty="0"/>
              <a:t>2. Ghost element E2, E3, and E4 to P0 and E1 to P1 (along with coordinates) and iterate locally owned and ghosted elements. Locally accumulate nodal volume field followed by a copy owned to shared.</a:t>
            </a:r>
          </a:p>
          <a:p>
            <a:endParaRPr lang="en-US" dirty="0"/>
          </a:p>
        </p:txBody>
      </p:sp>
      <p:sp>
        <p:nvSpPr>
          <p:cNvPr id="43" name="TextBox 42">
            <a:extLst>
              <a:ext uri="{FF2B5EF4-FFF2-40B4-BE49-F238E27FC236}">
                <a16:creationId xmlns:a16="http://schemas.microsoft.com/office/drawing/2014/main" id="{CD98094B-AF1E-9422-39C2-BC1506AA506F}"/>
              </a:ext>
            </a:extLst>
          </p:cNvPr>
          <p:cNvSpPr txBox="1"/>
          <p:nvPr/>
        </p:nvSpPr>
        <p:spPr>
          <a:xfrm>
            <a:off x="3524497" y="6321714"/>
            <a:ext cx="498855" cy="461665"/>
          </a:xfrm>
          <a:prstGeom prst="rect">
            <a:avLst/>
          </a:prstGeom>
          <a:noFill/>
        </p:spPr>
        <p:txBody>
          <a:bodyPr wrap="none" rtlCol="0">
            <a:spAutoFit/>
          </a:bodyPr>
          <a:lstStyle/>
          <a:p>
            <a:r>
              <a:rPr lang="en-US" sz="2400" dirty="0"/>
              <a:t>P1</a:t>
            </a:r>
          </a:p>
        </p:txBody>
      </p:sp>
      <p:sp>
        <p:nvSpPr>
          <p:cNvPr id="44" name="Rectangle 43">
            <a:extLst>
              <a:ext uri="{FF2B5EF4-FFF2-40B4-BE49-F238E27FC236}">
                <a16:creationId xmlns:a16="http://schemas.microsoft.com/office/drawing/2014/main" id="{E278E17B-5562-D337-460F-AFF36ED94611}"/>
              </a:ext>
            </a:extLst>
          </p:cNvPr>
          <p:cNvSpPr/>
          <p:nvPr/>
        </p:nvSpPr>
        <p:spPr>
          <a:xfrm>
            <a:off x="133110" y="2162819"/>
            <a:ext cx="2029217" cy="2041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068AA9B-AB98-9C05-B087-9D4BB9D9C117}"/>
              </a:ext>
            </a:extLst>
          </p:cNvPr>
          <p:cNvSpPr/>
          <p:nvPr/>
        </p:nvSpPr>
        <p:spPr>
          <a:xfrm>
            <a:off x="2158151" y="2162819"/>
            <a:ext cx="2029217" cy="2041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1800BF57-4B26-AC65-322F-A7588FDCACCB}"/>
              </a:ext>
            </a:extLst>
          </p:cNvPr>
          <p:cNvSpPr/>
          <p:nvPr/>
        </p:nvSpPr>
        <p:spPr>
          <a:xfrm>
            <a:off x="133109" y="4204562"/>
            <a:ext cx="2029217" cy="2041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531D921-A1BA-8D5E-B76B-EE0E2F76CEE7}"/>
              </a:ext>
            </a:extLst>
          </p:cNvPr>
          <p:cNvSpPr/>
          <p:nvPr/>
        </p:nvSpPr>
        <p:spPr>
          <a:xfrm>
            <a:off x="2158150" y="4204562"/>
            <a:ext cx="2029217" cy="2041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0735B0DA-590B-0422-A2EE-CD16922991CC}"/>
              </a:ext>
            </a:extLst>
          </p:cNvPr>
          <p:cNvCxnSpPr>
            <a:cxnSpLocks/>
            <a:stCxn id="44" idx="0"/>
            <a:endCxn id="46" idx="2"/>
          </p:cNvCxnSpPr>
          <p:nvPr/>
        </p:nvCxnSpPr>
        <p:spPr>
          <a:xfrm flipH="1">
            <a:off x="1147718" y="2162819"/>
            <a:ext cx="1" cy="408348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742B0A9-BD33-8BA1-6E6F-DC0FCAEDEBE7}"/>
              </a:ext>
            </a:extLst>
          </p:cNvPr>
          <p:cNvCxnSpPr/>
          <p:nvPr/>
        </p:nvCxnSpPr>
        <p:spPr>
          <a:xfrm flipH="1">
            <a:off x="3172756" y="2162819"/>
            <a:ext cx="1" cy="408348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36EAB3F-1BB0-3238-33FF-0CD5F55C7F58}"/>
              </a:ext>
            </a:extLst>
          </p:cNvPr>
          <p:cNvCxnSpPr>
            <a:cxnSpLocks/>
            <a:endCxn id="45" idx="3"/>
          </p:cNvCxnSpPr>
          <p:nvPr/>
        </p:nvCxnSpPr>
        <p:spPr>
          <a:xfrm>
            <a:off x="133108" y="3183690"/>
            <a:ext cx="4054260" cy="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BE729AF-90C4-67B3-C43A-34FC3E497D1D}"/>
              </a:ext>
            </a:extLst>
          </p:cNvPr>
          <p:cNvCxnSpPr>
            <a:cxnSpLocks/>
          </p:cNvCxnSpPr>
          <p:nvPr/>
        </p:nvCxnSpPr>
        <p:spPr>
          <a:xfrm>
            <a:off x="133108" y="5225433"/>
            <a:ext cx="4054260" cy="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BA6B20F-BB5D-3CB5-5274-ACD79E54931E}"/>
              </a:ext>
            </a:extLst>
          </p:cNvPr>
          <p:cNvSpPr/>
          <p:nvPr/>
        </p:nvSpPr>
        <p:spPr>
          <a:xfrm>
            <a:off x="75050" y="2090248"/>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1CA18B88-900F-41DD-792A-52A2B36A7135}"/>
              </a:ext>
            </a:extLst>
          </p:cNvPr>
          <p:cNvSpPr/>
          <p:nvPr/>
        </p:nvSpPr>
        <p:spPr>
          <a:xfrm>
            <a:off x="2071065" y="2090248"/>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9F817673-89AC-607C-151C-7E6D2DB2F6C5}"/>
              </a:ext>
            </a:extLst>
          </p:cNvPr>
          <p:cNvSpPr/>
          <p:nvPr/>
        </p:nvSpPr>
        <p:spPr>
          <a:xfrm>
            <a:off x="4083678" y="2090248"/>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BCC8DA84-7CE8-4F0E-EBCE-5E94137BF2D8}"/>
              </a:ext>
            </a:extLst>
          </p:cNvPr>
          <p:cNvSpPr/>
          <p:nvPr/>
        </p:nvSpPr>
        <p:spPr>
          <a:xfrm>
            <a:off x="4083678" y="4131990"/>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3E147F0D-2CB7-D482-5BD9-AB48AEA8FD2C}"/>
              </a:ext>
            </a:extLst>
          </p:cNvPr>
          <p:cNvSpPr/>
          <p:nvPr/>
        </p:nvSpPr>
        <p:spPr>
          <a:xfrm>
            <a:off x="4083678" y="6159217"/>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6A277A96-4A4E-CBE7-8FAA-A6201B0EF586}"/>
              </a:ext>
            </a:extLst>
          </p:cNvPr>
          <p:cNvSpPr/>
          <p:nvPr/>
        </p:nvSpPr>
        <p:spPr>
          <a:xfrm>
            <a:off x="2073453" y="4139250"/>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D32B55DB-FA1B-D8CE-235D-061DDF76B6C1}"/>
              </a:ext>
            </a:extLst>
          </p:cNvPr>
          <p:cNvSpPr/>
          <p:nvPr/>
        </p:nvSpPr>
        <p:spPr>
          <a:xfrm>
            <a:off x="2073453" y="6166477"/>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4231A24C-45DD-1F76-1D3A-B83EBCDF46A5}"/>
              </a:ext>
            </a:extLst>
          </p:cNvPr>
          <p:cNvSpPr/>
          <p:nvPr/>
        </p:nvSpPr>
        <p:spPr>
          <a:xfrm>
            <a:off x="70479" y="4139250"/>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E71E1864-285B-2D99-CD78-FD78CD3BAB04}"/>
              </a:ext>
            </a:extLst>
          </p:cNvPr>
          <p:cNvSpPr/>
          <p:nvPr/>
        </p:nvSpPr>
        <p:spPr>
          <a:xfrm>
            <a:off x="70479" y="6166477"/>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364ED636-F0C2-BB2E-B03F-98691C12B2DB}"/>
              </a:ext>
            </a:extLst>
          </p:cNvPr>
          <p:cNvCxnSpPr>
            <a:cxnSpLocks/>
          </p:cNvCxnSpPr>
          <p:nvPr/>
        </p:nvCxnSpPr>
        <p:spPr>
          <a:xfrm>
            <a:off x="2071065" y="2008333"/>
            <a:ext cx="0" cy="213091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8A82E5-2084-04E7-0C5C-18ABA70B06F1}"/>
              </a:ext>
            </a:extLst>
          </p:cNvPr>
          <p:cNvCxnSpPr>
            <a:cxnSpLocks/>
          </p:cNvCxnSpPr>
          <p:nvPr/>
        </p:nvCxnSpPr>
        <p:spPr>
          <a:xfrm>
            <a:off x="0" y="4112907"/>
            <a:ext cx="2071065"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59BC1BD-9A4F-141D-7EB3-D20E8C188163}"/>
              </a:ext>
            </a:extLst>
          </p:cNvPr>
          <p:cNvSpPr txBox="1"/>
          <p:nvPr/>
        </p:nvSpPr>
        <p:spPr>
          <a:xfrm>
            <a:off x="168451" y="1546668"/>
            <a:ext cx="498855" cy="461665"/>
          </a:xfrm>
          <a:prstGeom prst="rect">
            <a:avLst/>
          </a:prstGeom>
          <a:noFill/>
        </p:spPr>
        <p:txBody>
          <a:bodyPr wrap="none" rtlCol="0">
            <a:spAutoFit/>
          </a:bodyPr>
          <a:lstStyle/>
          <a:p>
            <a:r>
              <a:rPr lang="en-US" sz="2400" dirty="0"/>
              <a:t>P0</a:t>
            </a:r>
          </a:p>
        </p:txBody>
      </p:sp>
      <p:sp>
        <p:nvSpPr>
          <p:cNvPr id="64" name="TextBox 63">
            <a:extLst>
              <a:ext uri="{FF2B5EF4-FFF2-40B4-BE49-F238E27FC236}">
                <a16:creationId xmlns:a16="http://schemas.microsoft.com/office/drawing/2014/main" id="{41109F80-F37B-7F82-FCBF-0B8FB6DD64B3}"/>
              </a:ext>
            </a:extLst>
          </p:cNvPr>
          <p:cNvSpPr txBox="1"/>
          <p:nvPr/>
        </p:nvSpPr>
        <p:spPr>
          <a:xfrm>
            <a:off x="187885" y="2177333"/>
            <a:ext cx="301686" cy="369332"/>
          </a:xfrm>
          <a:prstGeom prst="rect">
            <a:avLst/>
          </a:prstGeom>
          <a:noFill/>
        </p:spPr>
        <p:txBody>
          <a:bodyPr wrap="none" rtlCol="0">
            <a:spAutoFit/>
          </a:bodyPr>
          <a:lstStyle/>
          <a:p>
            <a:r>
              <a:rPr lang="en-US" dirty="0"/>
              <a:t>1</a:t>
            </a:r>
          </a:p>
        </p:txBody>
      </p:sp>
      <p:sp>
        <p:nvSpPr>
          <p:cNvPr id="65" name="TextBox 64">
            <a:extLst>
              <a:ext uri="{FF2B5EF4-FFF2-40B4-BE49-F238E27FC236}">
                <a16:creationId xmlns:a16="http://schemas.microsoft.com/office/drawing/2014/main" id="{0A6C3912-74DC-BEC9-5258-3CDE3335036B}"/>
              </a:ext>
            </a:extLst>
          </p:cNvPr>
          <p:cNvSpPr txBox="1"/>
          <p:nvPr/>
        </p:nvSpPr>
        <p:spPr>
          <a:xfrm>
            <a:off x="2256968" y="2177333"/>
            <a:ext cx="301686" cy="369332"/>
          </a:xfrm>
          <a:prstGeom prst="rect">
            <a:avLst/>
          </a:prstGeom>
          <a:noFill/>
        </p:spPr>
        <p:txBody>
          <a:bodyPr wrap="none" rtlCol="0">
            <a:spAutoFit/>
          </a:bodyPr>
          <a:lstStyle/>
          <a:p>
            <a:r>
              <a:rPr lang="en-US" dirty="0"/>
              <a:t>2</a:t>
            </a:r>
          </a:p>
        </p:txBody>
      </p:sp>
      <p:sp>
        <p:nvSpPr>
          <p:cNvPr id="66" name="TextBox 65">
            <a:extLst>
              <a:ext uri="{FF2B5EF4-FFF2-40B4-BE49-F238E27FC236}">
                <a16:creationId xmlns:a16="http://schemas.microsoft.com/office/drawing/2014/main" id="{C1113DFD-953E-9BE6-9E49-E5695E635F19}"/>
              </a:ext>
            </a:extLst>
          </p:cNvPr>
          <p:cNvSpPr txBox="1"/>
          <p:nvPr/>
        </p:nvSpPr>
        <p:spPr>
          <a:xfrm>
            <a:off x="4287709" y="2177333"/>
            <a:ext cx="301686" cy="369332"/>
          </a:xfrm>
          <a:prstGeom prst="rect">
            <a:avLst/>
          </a:prstGeom>
          <a:noFill/>
        </p:spPr>
        <p:txBody>
          <a:bodyPr wrap="none" rtlCol="0">
            <a:spAutoFit/>
          </a:bodyPr>
          <a:lstStyle/>
          <a:p>
            <a:r>
              <a:rPr lang="en-US" dirty="0"/>
              <a:t>3</a:t>
            </a:r>
          </a:p>
        </p:txBody>
      </p:sp>
      <p:sp>
        <p:nvSpPr>
          <p:cNvPr id="67" name="TextBox 66">
            <a:extLst>
              <a:ext uri="{FF2B5EF4-FFF2-40B4-BE49-F238E27FC236}">
                <a16:creationId xmlns:a16="http://schemas.microsoft.com/office/drawing/2014/main" id="{68FDD820-F39F-BE5A-A8B6-A708D7E9E529}"/>
              </a:ext>
            </a:extLst>
          </p:cNvPr>
          <p:cNvSpPr txBox="1"/>
          <p:nvPr/>
        </p:nvSpPr>
        <p:spPr>
          <a:xfrm>
            <a:off x="187885" y="4245422"/>
            <a:ext cx="301686" cy="369332"/>
          </a:xfrm>
          <a:prstGeom prst="rect">
            <a:avLst/>
          </a:prstGeom>
          <a:noFill/>
        </p:spPr>
        <p:txBody>
          <a:bodyPr wrap="none" rtlCol="0">
            <a:spAutoFit/>
          </a:bodyPr>
          <a:lstStyle/>
          <a:p>
            <a:r>
              <a:rPr lang="en-US" dirty="0"/>
              <a:t>4</a:t>
            </a:r>
          </a:p>
        </p:txBody>
      </p:sp>
      <p:sp>
        <p:nvSpPr>
          <p:cNvPr id="68" name="TextBox 67">
            <a:extLst>
              <a:ext uri="{FF2B5EF4-FFF2-40B4-BE49-F238E27FC236}">
                <a16:creationId xmlns:a16="http://schemas.microsoft.com/office/drawing/2014/main" id="{25A27B71-81B5-AE5B-3A3C-B6972FE1D9F8}"/>
              </a:ext>
            </a:extLst>
          </p:cNvPr>
          <p:cNvSpPr txBox="1"/>
          <p:nvPr/>
        </p:nvSpPr>
        <p:spPr>
          <a:xfrm>
            <a:off x="2256968" y="4245422"/>
            <a:ext cx="301686" cy="369332"/>
          </a:xfrm>
          <a:prstGeom prst="rect">
            <a:avLst/>
          </a:prstGeom>
          <a:noFill/>
        </p:spPr>
        <p:txBody>
          <a:bodyPr wrap="none" rtlCol="0">
            <a:spAutoFit/>
          </a:bodyPr>
          <a:lstStyle/>
          <a:p>
            <a:r>
              <a:rPr lang="en-US" dirty="0"/>
              <a:t>5</a:t>
            </a:r>
          </a:p>
        </p:txBody>
      </p:sp>
      <p:sp>
        <p:nvSpPr>
          <p:cNvPr id="69" name="TextBox 68">
            <a:extLst>
              <a:ext uri="{FF2B5EF4-FFF2-40B4-BE49-F238E27FC236}">
                <a16:creationId xmlns:a16="http://schemas.microsoft.com/office/drawing/2014/main" id="{38D2E1DA-BF36-CD5E-6DE7-7C69C6BA309E}"/>
              </a:ext>
            </a:extLst>
          </p:cNvPr>
          <p:cNvSpPr txBox="1"/>
          <p:nvPr/>
        </p:nvSpPr>
        <p:spPr>
          <a:xfrm>
            <a:off x="4287709" y="4245422"/>
            <a:ext cx="301686" cy="369332"/>
          </a:xfrm>
          <a:prstGeom prst="rect">
            <a:avLst/>
          </a:prstGeom>
          <a:noFill/>
        </p:spPr>
        <p:txBody>
          <a:bodyPr wrap="none" rtlCol="0">
            <a:spAutoFit/>
          </a:bodyPr>
          <a:lstStyle/>
          <a:p>
            <a:r>
              <a:rPr lang="en-US" dirty="0"/>
              <a:t>6</a:t>
            </a:r>
          </a:p>
        </p:txBody>
      </p:sp>
      <p:sp>
        <p:nvSpPr>
          <p:cNvPr id="70" name="TextBox 69">
            <a:extLst>
              <a:ext uri="{FF2B5EF4-FFF2-40B4-BE49-F238E27FC236}">
                <a16:creationId xmlns:a16="http://schemas.microsoft.com/office/drawing/2014/main" id="{5F5F21CE-D2D9-5A9B-7FA9-CD773B05E9B6}"/>
              </a:ext>
            </a:extLst>
          </p:cNvPr>
          <p:cNvSpPr txBox="1"/>
          <p:nvPr/>
        </p:nvSpPr>
        <p:spPr>
          <a:xfrm>
            <a:off x="187885" y="6328220"/>
            <a:ext cx="301686" cy="369332"/>
          </a:xfrm>
          <a:prstGeom prst="rect">
            <a:avLst/>
          </a:prstGeom>
          <a:noFill/>
        </p:spPr>
        <p:txBody>
          <a:bodyPr wrap="none" rtlCol="0">
            <a:spAutoFit/>
          </a:bodyPr>
          <a:lstStyle/>
          <a:p>
            <a:r>
              <a:rPr lang="en-US" dirty="0"/>
              <a:t>7</a:t>
            </a:r>
          </a:p>
        </p:txBody>
      </p:sp>
      <p:sp>
        <p:nvSpPr>
          <p:cNvPr id="71" name="TextBox 70">
            <a:extLst>
              <a:ext uri="{FF2B5EF4-FFF2-40B4-BE49-F238E27FC236}">
                <a16:creationId xmlns:a16="http://schemas.microsoft.com/office/drawing/2014/main" id="{E4CF9614-2521-9841-2D63-493D5C16DACF}"/>
              </a:ext>
            </a:extLst>
          </p:cNvPr>
          <p:cNvSpPr txBox="1"/>
          <p:nvPr/>
        </p:nvSpPr>
        <p:spPr>
          <a:xfrm>
            <a:off x="2256968" y="6328220"/>
            <a:ext cx="301686" cy="369332"/>
          </a:xfrm>
          <a:prstGeom prst="rect">
            <a:avLst/>
          </a:prstGeom>
          <a:noFill/>
        </p:spPr>
        <p:txBody>
          <a:bodyPr wrap="none" rtlCol="0">
            <a:spAutoFit/>
          </a:bodyPr>
          <a:lstStyle/>
          <a:p>
            <a:r>
              <a:rPr lang="en-US" dirty="0"/>
              <a:t>8</a:t>
            </a:r>
          </a:p>
        </p:txBody>
      </p:sp>
      <p:sp>
        <p:nvSpPr>
          <p:cNvPr id="72" name="TextBox 71">
            <a:extLst>
              <a:ext uri="{FF2B5EF4-FFF2-40B4-BE49-F238E27FC236}">
                <a16:creationId xmlns:a16="http://schemas.microsoft.com/office/drawing/2014/main" id="{E6CB7071-54D2-F7D1-8686-7810E2D48EFA}"/>
              </a:ext>
            </a:extLst>
          </p:cNvPr>
          <p:cNvSpPr txBox="1"/>
          <p:nvPr/>
        </p:nvSpPr>
        <p:spPr>
          <a:xfrm>
            <a:off x="4287709" y="6328220"/>
            <a:ext cx="301686" cy="369332"/>
          </a:xfrm>
          <a:prstGeom prst="rect">
            <a:avLst/>
          </a:prstGeom>
          <a:noFill/>
        </p:spPr>
        <p:txBody>
          <a:bodyPr wrap="none" rtlCol="0">
            <a:spAutoFit/>
          </a:bodyPr>
          <a:lstStyle/>
          <a:p>
            <a:r>
              <a:rPr lang="en-US" dirty="0"/>
              <a:t>9</a:t>
            </a:r>
          </a:p>
        </p:txBody>
      </p:sp>
      <p:sp>
        <p:nvSpPr>
          <p:cNvPr id="73" name="TextBox 72">
            <a:extLst>
              <a:ext uri="{FF2B5EF4-FFF2-40B4-BE49-F238E27FC236}">
                <a16:creationId xmlns:a16="http://schemas.microsoft.com/office/drawing/2014/main" id="{A0A3F85D-62E9-E21A-0F44-789DE18EE7ED}"/>
              </a:ext>
            </a:extLst>
          </p:cNvPr>
          <p:cNvSpPr txBox="1"/>
          <p:nvPr/>
        </p:nvSpPr>
        <p:spPr>
          <a:xfrm>
            <a:off x="729644" y="3179124"/>
            <a:ext cx="413896" cy="369332"/>
          </a:xfrm>
          <a:prstGeom prst="rect">
            <a:avLst/>
          </a:prstGeom>
          <a:noFill/>
        </p:spPr>
        <p:txBody>
          <a:bodyPr wrap="none" rtlCol="0">
            <a:spAutoFit/>
          </a:bodyPr>
          <a:lstStyle/>
          <a:p>
            <a:r>
              <a:rPr lang="en-US" dirty="0"/>
              <a:t>E1</a:t>
            </a:r>
          </a:p>
        </p:txBody>
      </p:sp>
      <p:sp>
        <p:nvSpPr>
          <p:cNvPr id="74" name="TextBox 73">
            <a:extLst>
              <a:ext uri="{FF2B5EF4-FFF2-40B4-BE49-F238E27FC236}">
                <a16:creationId xmlns:a16="http://schemas.microsoft.com/office/drawing/2014/main" id="{983AE6D4-7A68-10A3-57CD-71AD9C8E48B8}"/>
              </a:ext>
            </a:extLst>
          </p:cNvPr>
          <p:cNvSpPr txBox="1"/>
          <p:nvPr/>
        </p:nvSpPr>
        <p:spPr>
          <a:xfrm>
            <a:off x="2696328" y="3157356"/>
            <a:ext cx="413896" cy="369332"/>
          </a:xfrm>
          <a:prstGeom prst="rect">
            <a:avLst/>
          </a:prstGeom>
          <a:noFill/>
        </p:spPr>
        <p:txBody>
          <a:bodyPr wrap="none" rtlCol="0">
            <a:spAutoFit/>
          </a:bodyPr>
          <a:lstStyle/>
          <a:p>
            <a:r>
              <a:rPr lang="en-US" dirty="0"/>
              <a:t>E2</a:t>
            </a:r>
          </a:p>
        </p:txBody>
      </p:sp>
      <p:sp>
        <p:nvSpPr>
          <p:cNvPr id="75" name="TextBox 74">
            <a:extLst>
              <a:ext uri="{FF2B5EF4-FFF2-40B4-BE49-F238E27FC236}">
                <a16:creationId xmlns:a16="http://schemas.microsoft.com/office/drawing/2014/main" id="{D6620DB2-DAF6-09E2-38F6-4F2B6A575199}"/>
              </a:ext>
            </a:extLst>
          </p:cNvPr>
          <p:cNvSpPr txBox="1"/>
          <p:nvPr/>
        </p:nvSpPr>
        <p:spPr>
          <a:xfrm>
            <a:off x="738001" y="5220867"/>
            <a:ext cx="413896" cy="369332"/>
          </a:xfrm>
          <a:prstGeom prst="rect">
            <a:avLst/>
          </a:prstGeom>
          <a:noFill/>
        </p:spPr>
        <p:txBody>
          <a:bodyPr wrap="none" rtlCol="0">
            <a:spAutoFit/>
          </a:bodyPr>
          <a:lstStyle/>
          <a:p>
            <a:r>
              <a:rPr lang="en-US" dirty="0"/>
              <a:t>E3</a:t>
            </a:r>
          </a:p>
        </p:txBody>
      </p:sp>
      <p:sp>
        <p:nvSpPr>
          <p:cNvPr id="76" name="TextBox 75">
            <a:extLst>
              <a:ext uri="{FF2B5EF4-FFF2-40B4-BE49-F238E27FC236}">
                <a16:creationId xmlns:a16="http://schemas.microsoft.com/office/drawing/2014/main" id="{ABFD8872-39F1-2BF7-4A16-12B32AD6F0D2}"/>
              </a:ext>
            </a:extLst>
          </p:cNvPr>
          <p:cNvSpPr txBox="1"/>
          <p:nvPr/>
        </p:nvSpPr>
        <p:spPr>
          <a:xfrm>
            <a:off x="2700597" y="5220867"/>
            <a:ext cx="413896" cy="369332"/>
          </a:xfrm>
          <a:prstGeom prst="rect">
            <a:avLst/>
          </a:prstGeom>
          <a:noFill/>
        </p:spPr>
        <p:txBody>
          <a:bodyPr wrap="none" rtlCol="0">
            <a:spAutoFit/>
          </a:bodyPr>
          <a:lstStyle/>
          <a:p>
            <a:r>
              <a:rPr lang="en-US" dirty="0"/>
              <a:t>E4</a:t>
            </a:r>
          </a:p>
        </p:txBody>
      </p:sp>
      <p:sp>
        <p:nvSpPr>
          <p:cNvPr id="77" name="TextBox 76">
            <a:extLst>
              <a:ext uri="{FF2B5EF4-FFF2-40B4-BE49-F238E27FC236}">
                <a16:creationId xmlns:a16="http://schemas.microsoft.com/office/drawing/2014/main" id="{08B5B706-F562-A77A-9080-C373B8190E89}"/>
              </a:ext>
            </a:extLst>
          </p:cNvPr>
          <p:cNvSpPr txBox="1"/>
          <p:nvPr/>
        </p:nvSpPr>
        <p:spPr>
          <a:xfrm>
            <a:off x="1259414" y="4180612"/>
            <a:ext cx="872355" cy="369332"/>
          </a:xfrm>
          <a:prstGeom prst="rect">
            <a:avLst/>
          </a:prstGeom>
          <a:noFill/>
        </p:spPr>
        <p:txBody>
          <a:bodyPr wrap="none" rtlCol="0">
            <a:spAutoFit/>
          </a:bodyPr>
          <a:lstStyle/>
          <a:p>
            <a:r>
              <a:rPr lang="en-US" dirty="0"/>
              <a:t>edge 1</a:t>
            </a:r>
          </a:p>
        </p:txBody>
      </p:sp>
      <p:sp>
        <p:nvSpPr>
          <p:cNvPr id="78" name="TextBox 77">
            <a:extLst>
              <a:ext uri="{FF2B5EF4-FFF2-40B4-BE49-F238E27FC236}">
                <a16:creationId xmlns:a16="http://schemas.microsoft.com/office/drawing/2014/main" id="{9ADEA2E3-EBED-7401-D764-9EB6CCC66B66}"/>
              </a:ext>
            </a:extLst>
          </p:cNvPr>
          <p:cNvSpPr txBox="1"/>
          <p:nvPr/>
        </p:nvSpPr>
        <p:spPr>
          <a:xfrm>
            <a:off x="2565702" y="4180612"/>
            <a:ext cx="872355" cy="369332"/>
          </a:xfrm>
          <a:prstGeom prst="rect">
            <a:avLst/>
          </a:prstGeom>
          <a:noFill/>
        </p:spPr>
        <p:txBody>
          <a:bodyPr wrap="none" rtlCol="0">
            <a:spAutoFit/>
          </a:bodyPr>
          <a:lstStyle/>
          <a:p>
            <a:r>
              <a:rPr lang="en-US" dirty="0"/>
              <a:t>edge 2</a:t>
            </a:r>
          </a:p>
        </p:txBody>
      </p:sp>
      <p:sp>
        <p:nvSpPr>
          <p:cNvPr id="79" name="TextBox 78">
            <a:extLst>
              <a:ext uri="{FF2B5EF4-FFF2-40B4-BE49-F238E27FC236}">
                <a16:creationId xmlns:a16="http://schemas.microsoft.com/office/drawing/2014/main" id="{D6F1455D-8A0D-DA86-2A6C-769E9B525028}"/>
              </a:ext>
            </a:extLst>
          </p:cNvPr>
          <p:cNvSpPr txBox="1"/>
          <p:nvPr/>
        </p:nvSpPr>
        <p:spPr>
          <a:xfrm>
            <a:off x="2184700" y="2743698"/>
            <a:ext cx="822661" cy="369332"/>
          </a:xfrm>
          <a:prstGeom prst="rect">
            <a:avLst/>
          </a:prstGeom>
          <a:noFill/>
        </p:spPr>
        <p:txBody>
          <a:bodyPr wrap="none" rtlCol="0">
            <a:spAutoFit/>
          </a:bodyPr>
          <a:lstStyle/>
          <a:p>
            <a:r>
              <a:rPr lang="en-US" dirty="0"/>
              <a:t>face 1</a:t>
            </a:r>
          </a:p>
        </p:txBody>
      </p:sp>
      <p:sp>
        <p:nvSpPr>
          <p:cNvPr id="4" name="TextBox 3">
            <a:extLst>
              <a:ext uri="{FF2B5EF4-FFF2-40B4-BE49-F238E27FC236}">
                <a16:creationId xmlns:a16="http://schemas.microsoft.com/office/drawing/2014/main" id="{C4CC161A-186C-2832-A417-EBE662A52F9E}"/>
              </a:ext>
            </a:extLst>
          </p:cNvPr>
          <p:cNvSpPr txBox="1"/>
          <p:nvPr/>
        </p:nvSpPr>
        <p:spPr>
          <a:xfrm>
            <a:off x="1403577" y="3451384"/>
            <a:ext cx="441146" cy="369332"/>
          </a:xfrm>
          <a:prstGeom prst="rect">
            <a:avLst/>
          </a:prstGeom>
          <a:noFill/>
        </p:spPr>
        <p:txBody>
          <a:bodyPr wrap="none" rtlCol="0">
            <a:spAutoFit/>
          </a:bodyPr>
          <a:lstStyle/>
          <a:p>
            <a:r>
              <a:rPr lang="en-US" dirty="0"/>
              <a:t>¼ </a:t>
            </a:r>
          </a:p>
        </p:txBody>
      </p:sp>
      <p:sp>
        <p:nvSpPr>
          <p:cNvPr id="5" name="TextBox 4">
            <a:extLst>
              <a:ext uri="{FF2B5EF4-FFF2-40B4-BE49-F238E27FC236}">
                <a16:creationId xmlns:a16="http://schemas.microsoft.com/office/drawing/2014/main" id="{43D7A9A9-9CD9-3722-2B01-CF1C26005B64}"/>
              </a:ext>
            </a:extLst>
          </p:cNvPr>
          <p:cNvSpPr txBox="1"/>
          <p:nvPr/>
        </p:nvSpPr>
        <p:spPr>
          <a:xfrm>
            <a:off x="2424559" y="3451384"/>
            <a:ext cx="441146" cy="369332"/>
          </a:xfrm>
          <a:prstGeom prst="rect">
            <a:avLst/>
          </a:prstGeom>
          <a:noFill/>
        </p:spPr>
        <p:txBody>
          <a:bodyPr wrap="none" rtlCol="0">
            <a:spAutoFit/>
          </a:bodyPr>
          <a:lstStyle/>
          <a:p>
            <a:r>
              <a:rPr lang="en-US" dirty="0"/>
              <a:t>¼ </a:t>
            </a:r>
          </a:p>
        </p:txBody>
      </p:sp>
      <p:sp>
        <p:nvSpPr>
          <p:cNvPr id="6" name="TextBox 5">
            <a:extLst>
              <a:ext uri="{FF2B5EF4-FFF2-40B4-BE49-F238E27FC236}">
                <a16:creationId xmlns:a16="http://schemas.microsoft.com/office/drawing/2014/main" id="{4E70BB36-A7C6-D42F-4197-A3F24A37548B}"/>
              </a:ext>
            </a:extLst>
          </p:cNvPr>
          <p:cNvSpPr txBox="1"/>
          <p:nvPr/>
        </p:nvSpPr>
        <p:spPr>
          <a:xfrm>
            <a:off x="1392691" y="4616156"/>
            <a:ext cx="441146" cy="369332"/>
          </a:xfrm>
          <a:prstGeom prst="rect">
            <a:avLst/>
          </a:prstGeom>
          <a:noFill/>
        </p:spPr>
        <p:txBody>
          <a:bodyPr wrap="none" rtlCol="0">
            <a:spAutoFit/>
          </a:bodyPr>
          <a:lstStyle/>
          <a:p>
            <a:r>
              <a:rPr lang="en-US" dirty="0"/>
              <a:t>¼ </a:t>
            </a:r>
          </a:p>
        </p:txBody>
      </p:sp>
      <p:sp>
        <p:nvSpPr>
          <p:cNvPr id="7" name="TextBox 6">
            <a:extLst>
              <a:ext uri="{FF2B5EF4-FFF2-40B4-BE49-F238E27FC236}">
                <a16:creationId xmlns:a16="http://schemas.microsoft.com/office/drawing/2014/main" id="{7FDFAC60-50ED-BD2F-6888-5ECB39693393}"/>
              </a:ext>
            </a:extLst>
          </p:cNvPr>
          <p:cNvSpPr txBox="1"/>
          <p:nvPr/>
        </p:nvSpPr>
        <p:spPr>
          <a:xfrm>
            <a:off x="2413673" y="4616156"/>
            <a:ext cx="441146" cy="369332"/>
          </a:xfrm>
          <a:prstGeom prst="rect">
            <a:avLst/>
          </a:prstGeom>
          <a:noFill/>
        </p:spPr>
        <p:txBody>
          <a:bodyPr wrap="none" rtlCol="0">
            <a:spAutoFit/>
          </a:bodyPr>
          <a:lstStyle/>
          <a:p>
            <a:r>
              <a:rPr lang="en-US" dirty="0"/>
              <a:t>¼ </a:t>
            </a:r>
          </a:p>
        </p:txBody>
      </p:sp>
    </p:spTree>
    <p:extLst>
      <p:ext uri="{BB962C8B-B14F-4D97-AF65-F5344CB8AC3E}">
        <p14:creationId xmlns:p14="http://schemas.microsoft.com/office/powerpoint/2010/main" val="3733319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8E8B7-9A88-E93B-6D4F-C963F4E6857B}"/>
              </a:ext>
            </a:extLst>
          </p:cNvPr>
          <p:cNvSpPr>
            <a:spLocks noGrp="1"/>
          </p:cNvSpPr>
          <p:nvPr>
            <p:ph type="title"/>
          </p:nvPr>
        </p:nvSpPr>
        <p:spPr/>
        <p:txBody>
          <a:bodyPr/>
          <a:lstStyle/>
          <a:p>
            <a:r>
              <a:rPr lang="en-US" dirty="0"/>
              <a:t>Parallel Strategies: Option 2, A View from P0</a:t>
            </a:r>
          </a:p>
        </p:txBody>
      </p:sp>
      <p:sp>
        <p:nvSpPr>
          <p:cNvPr id="3" name="Slide Number Placeholder 2">
            <a:extLst>
              <a:ext uri="{FF2B5EF4-FFF2-40B4-BE49-F238E27FC236}">
                <a16:creationId xmlns:a16="http://schemas.microsoft.com/office/drawing/2014/main" id="{1A2C5F5F-C69D-2E0C-2706-D9FFD2526C82}"/>
              </a:ext>
            </a:extLst>
          </p:cNvPr>
          <p:cNvSpPr>
            <a:spLocks noGrp="1"/>
          </p:cNvSpPr>
          <p:nvPr>
            <p:ph type="sldNum" sz="quarter" idx="10"/>
          </p:nvPr>
        </p:nvSpPr>
        <p:spPr/>
        <p:txBody>
          <a:bodyPr/>
          <a:lstStyle/>
          <a:p>
            <a:fld id="{4FAB73BC-B049-4115-A692-8D63A059BFB8}" type="slidenum">
              <a:rPr lang="en-US" smtClean="0"/>
              <a:pPr/>
              <a:t>18</a:t>
            </a:fld>
            <a:endParaRPr lang="en-US" dirty="0"/>
          </a:p>
        </p:txBody>
      </p:sp>
      <p:grpSp>
        <p:nvGrpSpPr>
          <p:cNvPr id="5" name="Group 4">
            <a:extLst>
              <a:ext uri="{FF2B5EF4-FFF2-40B4-BE49-F238E27FC236}">
                <a16:creationId xmlns:a16="http://schemas.microsoft.com/office/drawing/2014/main" id="{CF0131C5-49ED-83A7-A832-E4517F690E9F}"/>
              </a:ext>
            </a:extLst>
          </p:cNvPr>
          <p:cNvGrpSpPr/>
          <p:nvPr/>
        </p:nvGrpSpPr>
        <p:grpSpPr>
          <a:xfrm>
            <a:off x="2465641" y="1055834"/>
            <a:ext cx="4736626" cy="5533919"/>
            <a:chOff x="2222222" y="1100353"/>
            <a:chExt cx="4736626" cy="5533919"/>
          </a:xfrm>
        </p:grpSpPr>
        <p:sp>
          <p:nvSpPr>
            <p:cNvPr id="6" name="Rectangle 5">
              <a:extLst>
                <a:ext uri="{FF2B5EF4-FFF2-40B4-BE49-F238E27FC236}">
                  <a16:creationId xmlns:a16="http://schemas.microsoft.com/office/drawing/2014/main" id="{1AAEC661-9480-3CE0-128A-4AECD9C2E748}"/>
                </a:ext>
              </a:extLst>
            </p:cNvPr>
            <p:cNvSpPr/>
            <p:nvPr/>
          </p:nvSpPr>
          <p:spPr>
            <a:xfrm>
              <a:off x="2342909" y="1172924"/>
              <a:ext cx="2029217" cy="20417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CAF9CB1-A10A-C862-A15D-541A8DF1A6C3}"/>
                </a:ext>
              </a:extLst>
            </p:cNvPr>
            <p:cNvSpPr/>
            <p:nvPr/>
          </p:nvSpPr>
          <p:spPr>
            <a:xfrm>
              <a:off x="4585660" y="1172924"/>
              <a:ext cx="2029217" cy="20417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417A351-0051-095D-50E9-3328D58B538E}"/>
                </a:ext>
              </a:extLst>
            </p:cNvPr>
            <p:cNvSpPr/>
            <p:nvPr/>
          </p:nvSpPr>
          <p:spPr>
            <a:xfrm>
              <a:off x="2328394" y="3475919"/>
              <a:ext cx="2029217" cy="20417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7FC7FE20-F866-E362-65DC-BAD42B225BEA}"/>
                </a:ext>
              </a:extLst>
            </p:cNvPr>
            <p:cNvCxnSpPr>
              <a:cxnSpLocks/>
              <a:stCxn id="6" idx="0"/>
              <a:endCxn id="6" idx="2"/>
            </p:cNvCxnSpPr>
            <p:nvPr/>
          </p:nvCxnSpPr>
          <p:spPr>
            <a:xfrm>
              <a:off x="3357518" y="1172924"/>
              <a:ext cx="0" cy="20417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600A853-405C-9404-24C9-67046A3F2B60}"/>
                </a:ext>
              </a:extLst>
            </p:cNvPr>
            <p:cNvCxnSpPr>
              <a:cxnSpLocks/>
              <a:endCxn id="7" idx="2"/>
            </p:cNvCxnSpPr>
            <p:nvPr/>
          </p:nvCxnSpPr>
          <p:spPr>
            <a:xfrm>
              <a:off x="5600267" y="1172924"/>
              <a:ext cx="2" cy="204174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6D2C88-1126-2E02-C40C-ED6D7B017859}"/>
                </a:ext>
              </a:extLst>
            </p:cNvPr>
            <p:cNvCxnSpPr>
              <a:cxnSpLocks/>
            </p:cNvCxnSpPr>
            <p:nvPr/>
          </p:nvCxnSpPr>
          <p:spPr>
            <a:xfrm>
              <a:off x="2340817" y="2176058"/>
              <a:ext cx="2025043" cy="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25EDC6-FA32-81FC-5CC9-4BF7EDDBF758}"/>
                </a:ext>
              </a:extLst>
            </p:cNvPr>
            <p:cNvCxnSpPr>
              <a:cxnSpLocks/>
              <a:endCxn id="8" idx="3"/>
            </p:cNvCxnSpPr>
            <p:nvPr/>
          </p:nvCxnSpPr>
          <p:spPr>
            <a:xfrm>
              <a:off x="2328393" y="4496790"/>
              <a:ext cx="2029218" cy="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DD199E1-F5AF-70C1-3962-2630ABD84095}"/>
                </a:ext>
              </a:extLst>
            </p:cNvPr>
            <p:cNvSpPr/>
            <p:nvPr/>
          </p:nvSpPr>
          <p:spPr>
            <a:xfrm>
              <a:off x="2284849" y="1100353"/>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D769056-6233-F450-8F15-4DE1902E348C}"/>
                </a:ext>
              </a:extLst>
            </p:cNvPr>
            <p:cNvSpPr/>
            <p:nvPr/>
          </p:nvSpPr>
          <p:spPr>
            <a:xfrm>
              <a:off x="4498574" y="1100353"/>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5D2C5B9-148C-20E2-D070-4C0183A63327}"/>
                </a:ext>
              </a:extLst>
            </p:cNvPr>
            <p:cNvSpPr/>
            <p:nvPr/>
          </p:nvSpPr>
          <p:spPr>
            <a:xfrm>
              <a:off x="6511187" y="1100353"/>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EE81358-6E66-6311-F55B-6CEA197F876C}"/>
                </a:ext>
              </a:extLst>
            </p:cNvPr>
            <p:cNvSpPr/>
            <p:nvPr/>
          </p:nvSpPr>
          <p:spPr>
            <a:xfrm>
              <a:off x="6511187" y="3142095"/>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60FC480-23CE-2BED-06F4-8C54C1192CDB}"/>
                </a:ext>
              </a:extLst>
            </p:cNvPr>
            <p:cNvSpPr/>
            <p:nvPr/>
          </p:nvSpPr>
          <p:spPr>
            <a:xfrm>
              <a:off x="4500962" y="3149355"/>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F62F1FC-5927-87AA-8B2B-4FCB0D28FB23}"/>
                </a:ext>
              </a:extLst>
            </p:cNvPr>
            <p:cNvSpPr/>
            <p:nvPr/>
          </p:nvSpPr>
          <p:spPr>
            <a:xfrm>
              <a:off x="4268738" y="5474122"/>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4D7E1F-6481-C514-5E2A-9347F44AD162}"/>
                </a:ext>
              </a:extLst>
            </p:cNvPr>
            <p:cNvSpPr/>
            <p:nvPr/>
          </p:nvSpPr>
          <p:spPr>
            <a:xfrm>
              <a:off x="2222222" y="3410607"/>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2951907-FA63-92A3-E237-C4734CFE9339}"/>
                </a:ext>
              </a:extLst>
            </p:cNvPr>
            <p:cNvSpPr/>
            <p:nvPr/>
          </p:nvSpPr>
          <p:spPr>
            <a:xfrm>
              <a:off x="2265764" y="5474122"/>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1814299-3BFC-7D03-8A45-A5E0D59B7C5A}"/>
                </a:ext>
              </a:extLst>
            </p:cNvPr>
            <p:cNvSpPr txBox="1"/>
            <p:nvPr/>
          </p:nvSpPr>
          <p:spPr>
            <a:xfrm>
              <a:off x="5777838" y="5552732"/>
              <a:ext cx="498855" cy="461665"/>
            </a:xfrm>
            <a:prstGeom prst="rect">
              <a:avLst/>
            </a:prstGeom>
            <a:noFill/>
          </p:spPr>
          <p:txBody>
            <a:bodyPr wrap="none" rtlCol="0">
              <a:spAutoFit/>
            </a:bodyPr>
            <a:lstStyle/>
            <a:p>
              <a:r>
                <a:rPr lang="en-US" sz="2400" dirty="0"/>
                <a:t>P1</a:t>
              </a:r>
            </a:p>
          </p:txBody>
        </p:sp>
        <p:sp>
          <p:nvSpPr>
            <p:cNvPr id="22" name="TextBox 21">
              <a:extLst>
                <a:ext uri="{FF2B5EF4-FFF2-40B4-BE49-F238E27FC236}">
                  <a16:creationId xmlns:a16="http://schemas.microsoft.com/office/drawing/2014/main" id="{9198A496-8109-9383-7F85-2BDECC21E069}"/>
                </a:ext>
              </a:extLst>
            </p:cNvPr>
            <p:cNvSpPr txBox="1"/>
            <p:nvPr/>
          </p:nvSpPr>
          <p:spPr>
            <a:xfrm>
              <a:off x="2397684" y="1187438"/>
              <a:ext cx="301686"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D333B315-C163-688F-DE77-02A24BAEEC80}"/>
                </a:ext>
              </a:extLst>
            </p:cNvPr>
            <p:cNvSpPr txBox="1"/>
            <p:nvPr/>
          </p:nvSpPr>
          <p:spPr>
            <a:xfrm>
              <a:off x="4539337" y="1187438"/>
              <a:ext cx="301686"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A2B07DF-B3F8-7550-2565-9F2C54F7A589}"/>
                </a:ext>
              </a:extLst>
            </p:cNvPr>
            <p:cNvSpPr txBox="1"/>
            <p:nvPr/>
          </p:nvSpPr>
          <p:spPr>
            <a:xfrm>
              <a:off x="6570078" y="1187438"/>
              <a:ext cx="301686"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A37D570-CB5B-8438-B3F4-BA94B8C49C8B}"/>
                </a:ext>
              </a:extLst>
            </p:cNvPr>
            <p:cNvSpPr txBox="1"/>
            <p:nvPr/>
          </p:nvSpPr>
          <p:spPr>
            <a:xfrm>
              <a:off x="2397684" y="3230129"/>
              <a:ext cx="301686"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EC2075F5-B962-D94E-D2B2-B31D5FC3B8E1}"/>
                </a:ext>
              </a:extLst>
            </p:cNvPr>
            <p:cNvSpPr txBox="1"/>
            <p:nvPr/>
          </p:nvSpPr>
          <p:spPr>
            <a:xfrm>
              <a:off x="4626421" y="3230129"/>
              <a:ext cx="301686" cy="369332"/>
            </a:xfrm>
            <a:prstGeom prst="rect">
              <a:avLst/>
            </a:prstGeom>
            <a:noFill/>
          </p:spPr>
          <p:txBody>
            <a:bodyPr wrap="none" rtlCol="0">
              <a:spAutoFit/>
            </a:bodyPr>
            <a:lstStyle/>
            <a:p>
              <a:r>
                <a:rPr lang="en-US" dirty="0"/>
                <a:t>5</a:t>
              </a:r>
            </a:p>
          </p:txBody>
        </p:sp>
        <p:sp>
          <p:nvSpPr>
            <p:cNvPr id="27" name="TextBox 26">
              <a:extLst>
                <a:ext uri="{FF2B5EF4-FFF2-40B4-BE49-F238E27FC236}">
                  <a16:creationId xmlns:a16="http://schemas.microsoft.com/office/drawing/2014/main" id="{6F33C1C9-205B-84D7-5EB1-06925646857E}"/>
                </a:ext>
              </a:extLst>
            </p:cNvPr>
            <p:cNvSpPr txBox="1"/>
            <p:nvPr/>
          </p:nvSpPr>
          <p:spPr>
            <a:xfrm>
              <a:off x="6657162" y="3230129"/>
              <a:ext cx="301686" cy="369332"/>
            </a:xfrm>
            <a:prstGeom prst="rect">
              <a:avLst/>
            </a:prstGeom>
            <a:noFill/>
          </p:spPr>
          <p:txBody>
            <a:bodyPr wrap="none" rtlCol="0">
              <a:spAutoFit/>
            </a:bodyPr>
            <a:lstStyle/>
            <a:p>
              <a:r>
                <a:rPr lang="en-US" dirty="0"/>
                <a:t>6</a:t>
              </a:r>
            </a:p>
          </p:txBody>
        </p:sp>
        <p:sp>
          <p:nvSpPr>
            <p:cNvPr id="28" name="TextBox 27">
              <a:extLst>
                <a:ext uri="{FF2B5EF4-FFF2-40B4-BE49-F238E27FC236}">
                  <a16:creationId xmlns:a16="http://schemas.microsoft.com/office/drawing/2014/main" id="{1C7588A5-33A1-A3EE-2F3A-706ABD207DF8}"/>
                </a:ext>
              </a:extLst>
            </p:cNvPr>
            <p:cNvSpPr txBox="1"/>
            <p:nvPr/>
          </p:nvSpPr>
          <p:spPr>
            <a:xfrm>
              <a:off x="2441226" y="5483465"/>
              <a:ext cx="301686" cy="369332"/>
            </a:xfrm>
            <a:prstGeom prst="rect">
              <a:avLst/>
            </a:prstGeom>
            <a:noFill/>
          </p:spPr>
          <p:txBody>
            <a:bodyPr wrap="none" rtlCol="0">
              <a:spAutoFit/>
            </a:bodyPr>
            <a:lstStyle/>
            <a:p>
              <a:r>
                <a:rPr lang="en-US" dirty="0"/>
                <a:t>7</a:t>
              </a:r>
            </a:p>
          </p:txBody>
        </p:sp>
        <p:sp>
          <p:nvSpPr>
            <p:cNvPr id="29" name="TextBox 28">
              <a:extLst>
                <a:ext uri="{FF2B5EF4-FFF2-40B4-BE49-F238E27FC236}">
                  <a16:creationId xmlns:a16="http://schemas.microsoft.com/office/drawing/2014/main" id="{484CD1C9-CB22-B9D3-62B3-07A59A74B45C}"/>
                </a:ext>
              </a:extLst>
            </p:cNvPr>
            <p:cNvSpPr txBox="1"/>
            <p:nvPr/>
          </p:nvSpPr>
          <p:spPr>
            <a:xfrm>
              <a:off x="4539337" y="5512493"/>
              <a:ext cx="301686" cy="369332"/>
            </a:xfrm>
            <a:prstGeom prst="rect">
              <a:avLst/>
            </a:prstGeom>
            <a:noFill/>
          </p:spPr>
          <p:txBody>
            <a:bodyPr wrap="none" rtlCol="0">
              <a:spAutoFit/>
            </a:bodyPr>
            <a:lstStyle/>
            <a:p>
              <a:r>
                <a:rPr lang="en-US" dirty="0"/>
                <a:t>8</a:t>
              </a:r>
            </a:p>
          </p:txBody>
        </p:sp>
        <p:sp>
          <p:nvSpPr>
            <p:cNvPr id="30" name="TextBox 29">
              <a:extLst>
                <a:ext uri="{FF2B5EF4-FFF2-40B4-BE49-F238E27FC236}">
                  <a16:creationId xmlns:a16="http://schemas.microsoft.com/office/drawing/2014/main" id="{558D1E6F-0888-4496-4157-130C637337D6}"/>
                </a:ext>
              </a:extLst>
            </p:cNvPr>
            <p:cNvSpPr txBox="1"/>
            <p:nvPr/>
          </p:nvSpPr>
          <p:spPr>
            <a:xfrm>
              <a:off x="6570078" y="5512493"/>
              <a:ext cx="301686" cy="369332"/>
            </a:xfrm>
            <a:prstGeom prst="rect">
              <a:avLst/>
            </a:prstGeom>
            <a:noFill/>
          </p:spPr>
          <p:txBody>
            <a:bodyPr wrap="none" rtlCol="0">
              <a:spAutoFit/>
            </a:bodyPr>
            <a:lstStyle/>
            <a:p>
              <a:r>
                <a:rPr lang="en-US" dirty="0"/>
                <a:t>9</a:t>
              </a:r>
            </a:p>
          </p:txBody>
        </p:sp>
        <p:sp>
          <p:nvSpPr>
            <p:cNvPr id="31" name="TextBox 30">
              <a:extLst>
                <a:ext uri="{FF2B5EF4-FFF2-40B4-BE49-F238E27FC236}">
                  <a16:creationId xmlns:a16="http://schemas.microsoft.com/office/drawing/2014/main" id="{D1F4B307-A2DA-CBE4-2D54-C8A7E001DD26}"/>
                </a:ext>
              </a:extLst>
            </p:cNvPr>
            <p:cNvSpPr txBox="1"/>
            <p:nvPr/>
          </p:nvSpPr>
          <p:spPr>
            <a:xfrm>
              <a:off x="2939443" y="2189229"/>
              <a:ext cx="413896" cy="369332"/>
            </a:xfrm>
            <a:prstGeom prst="rect">
              <a:avLst/>
            </a:prstGeom>
            <a:noFill/>
          </p:spPr>
          <p:txBody>
            <a:bodyPr wrap="none" rtlCol="0">
              <a:spAutoFit/>
            </a:bodyPr>
            <a:lstStyle/>
            <a:p>
              <a:r>
                <a:rPr lang="en-US" dirty="0"/>
                <a:t>E1</a:t>
              </a:r>
            </a:p>
          </p:txBody>
        </p:sp>
        <p:sp>
          <p:nvSpPr>
            <p:cNvPr id="32" name="TextBox 31">
              <a:extLst>
                <a:ext uri="{FF2B5EF4-FFF2-40B4-BE49-F238E27FC236}">
                  <a16:creationId xmlns:a16="http://schemas.microsoft.com/office/drawing/2014/main" id="{60D6FEEB-9F7D-2324-5489-FCDCA15602C6}"/>
                </a:ext>
              </a:extLst>
            </p:cNvPr>
            <p:cNvSpPr txBox="1"/>
            <p:nvPr/>
          </p:nvSpPr>
          <p:spPr>
            <a:xfrm>
              <a:off x="4978697" y="2167461"/>
              <a:ext cx="413896" cy="369332"/>
            </a:xfrm>
            <a:prstGeom prst="rect">
              <a:avLst/>
            </a:prstGeom>
            <a:noFill/>
          </p:spPr>
          <p:txBody>
            <a:bodyPr wrap="none" rtlCol="0">
              <a:spAutoFit/>
            </a:bodyPr>
            <a:lstStyle/>
            <a:p>
              <a:r>
                <a:rPr lang="en-US" dirty="0"/>
                <a:t>E2</a:t>
              </a:r>
            </a:p>
          </p:txBody>
        </p:sp>
        <p:sp>
          <p:nvSpPr>
            <p:cNvPr id="33" name="TextBox 32">
              <a:extLst>
                <a:ext uri="{FF2B5EF4-FFF2-40B4-BE49-F238E27FC236}">
                  <a16:creationId xmlns:a16="http://schemas.microsoft.com/office/drawing/2014/main" id="{429ECB52-CA38-7893-4D6E-EAF52D7A3772}"/>
                </a:ext>
              </a:extLst>
            </p:cNvPr>
            <p:cNvSpPr txBox="1"/>
            <p:nvPr/>
          </p:nvSpPr>
          <p:spPr>
            <a:xfrm>
              <a:off x="2991342" y="4187429"/>
              <a:ext cx="413896" cy="369332"/>
            </a:xfrm>
            <a:prstGeom prst="rect">
              <a:avLst/>
            </a:prstGeom>
            <a:noFill/>
          </p:spPr>
          <p:txBody>
            <a:bodyPr wrap="none" rtlCol="0">
              <a:spAutoFit/>
            </a:bodyPr>
            <a:lstStyle/>
            <a:p>
              <a:r>
                <a:rPr lang="en-US" dirty="0"/>
                <a:t>E3</a:t>
              </a:r>
            </a:p>
          </p:txBody>
        </p:sp>
        <p:sp>
          <p:nvSpPr>
            <p:cNvPr id="34" name="TextBox 33">
              <a:extLst>
                <a:ext uri="{FF2B5EF4-FFF2-40B4-BE49-F238E27FC236}">
                  <a16:creationId xmlns:a16="http://schemas.microsoft.com/office/drawing/2014/main" id="{0FFB9E09-30F1-1050-74F1-55629FEDC903}"/>
                </a:ext>
              </a:extLst>
            </p:cNvPr>
            <p:cNvSpPr txBox="1"/>
            <p:nvPr/>
          </p:nvSpPr>
          <p:spPr>
            <a:xfrm>
              <a:off x="4953938" y="4187429"/>
              <a:ext cx="413896" cy="369332"/>
            </a:xfrm>
            <a:prstGeom prst="rect">
              <a:avLst/>
            </a:prstGeom>
            <a:noFill/>
          </p:spPr>
          <p:txBody>
            <a:bodyPr wrap="none" rtlCol="0">
              <a:spAutoFit/>
            </a:bodyPr>
            <a:lstStyle/>
            <a:p>
              <a:r>
                <a:rPr lang="en-US" dirty="0"/>
                <a:t>E4</a:t>
              </a:r>
            </a:p>
          </p:txBody>
        </p:sp>
        <p:sp>
          <p:nvSpPr>
            <p:cNvPr id="35" name="Rectangle 34">
              <a:extLst>
                <a:ext uri="{FF2B5EF4-FFF2-40B4-BE49-F238E27FC236}">
                  <a16:creationId xmlns:a16="http://schemas.microsoft.com/office/drawing/2014/main" id="{81B62074-17AD-D76C-2D99-33F815F1ECD3}"/>
                </a:ext>
              </a:extLst>
            </p:cNvPr>
            <p:cNvSpPr/>
            <p:nvPr/>
          </p:nvSpPr>
          <p:spPr>
            <a:xfrm>
              <a:off x="4520349" y="3512207"/>
              <a:ext cx="2029217" cy="20417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31D9C1E0-F2C8-5CD0-0A3C-CC2636B5601F}"/>
                </a:ext>
              </a:extLst>
            </p:cNvPr>
            <p:cNvSpPr/>
            <p:nvPr/>
          </p:nvSpPr>
          <p:spPr>
            <a:xfrm>
              <a:off x="6518447" y="3439635"/>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45092E4-BBEC-1766-0C65-13A02B3FFD7D}"/>
                </a:ext>
              </a:extLst>
            </p:cNvPr>
            <p:cNvSpPr/>
            <p:nvPr/>
          </p:nvSpPr>
          <p:spPr>
            <a:xfrm>
              <a:off x="6445877" y="5474122"/>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C901C33F-E867-771A-71F6-EA23CE5FF089}"/>
                </a:ext>
              </a:extLst>
            </p:cNvPr>
            <p:cNvSpPr/>
            <p:nvPr/>
          </p:nvSpPr>
          <p:spPr>
            <a:xfrm>
              <a:off x="4508222" y="3446895"/>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D94498CD-DA75-B948-CB9F-63E0E0CB4B4D}"/>
                </a:ext>
              </a:extLst>
            </p:cNvPr>
            <p:cNvSpPr/>
            <p:nvPr/>
          </p:nvSpPr>
          <p:spPr>
            <a:xfrm>
              <a:off x="4435652" y="5474122"/>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5AC3EAD7-0DAC-00D0-ED85-CB483C7ACB3D}"/>
                </a:ext>
              </a:extLst>
            </p:cNvPr>
            <p:cNvCxnSpPr>
              <a:cxnSpLocks/>
            </p:cNvCxnSpPr>
            <p:nvPr/>
          </p:nvCxnSpPr>
          <p:spPr>
            <a:xfrm>
              <a:off x="4542153" y="4515392"/>
              <a:ext cx="2029218" cy="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285726-DDBC-03D6-BE39-07546EB9FB84}"/>
                </a:ext>
              </a:extLst>
            </p:cNvPr>
            <p:cNvCxnSpPr>
              <a:cxnSpLocks/>
            </p:cNvCxnSpPr>
            <p:nvPr/>
          </p:nvCxnSpPr>
          <p:spPr>
            <a:xfrm>
              <a:off x="4600209" y="2167460"/>
              <a:ext cx="2029218" cy="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BF531D-222F-6096-8A9C-58D09552C672}"/>
                </a:ext>
              </a:extLst>
            </p:cNvPr>
            <p:cNvCxnSpPr>
              <a:cxnSpLocks/>
            </p:cNvCxnSpPr>
            <p:nvPr/>
          </p:nvCxnSpPr>
          <p:spPr>
            <a:xfrm>
              <a:off x="5563983" y="3510877"/>
              <a:ext cx="2" cy="204174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A0A762A-709A-002D-6547-BCF8923B4D15}"/>
                </a:ext>
              </a:extLst>
            </p:cNvPr>
            <p:cNvCxnSpPr>
              <a:cxnSpLocks/>
            </p:cNvCxnSpPr>
            <p:nvPr/>
          </p:nvCxnSpPr>
          <p:spPr>
            <a:xfrm>
              <a:off x="3394095" y="3490730"/>
              <a:ext cx="2" cy="204174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70C3FD3A-921D-4789-C3FF-0D8414BEF26E}"/>
                </a:ext>
              </a:extLst>
            </p:cNvPr>
            <p:cNvSpPr/>
            <p:nvPr/>
          </p:nvSpPr>
          <p:spPr>
            <a:xfrm>
              <a:off x="4280864" y="1100353"/>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061D85F9-30AE-7FB8-B59B-8DE1F1DAF1A5}"/>
                </a:ext>
              </a:extLst>
            </p:cNvPr>
            <p:cNvSpPr/>
            <p:nvPr/>
          </p:nvSpPr>
          <p:spPr>
            <a:xfrm>
              <a:off x="4283252" y="3149355"/>
              <a:ext cx="174172" cy="174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7C1765B3-B8F0-9B79-BF67-F528FBBC45A6}"/>
                </a:ext>
              </a:extLst>
            </p:cNvPr>
            <p:cNvSpPr/>
            <p:nvPr/>
          </p:nvSpPr>
          <p:spPr>
            <a:xfrm rot="16423075">
              <a:off x="2270131" y="3141603"/>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E2CC0DD3-C154-746C-D8F2-BDC48DFD8135}"/>
                </a:ext>
              </a:extLst>
            </p:cNvPr>
            <p:cNvSpPr txBox="1"/>
            <p:nvPr/>
          </p:nvSpPr>
          <p:spPr>
            <a:xfrm>
              <a:off x="3572886" y="6234162"/>
              <a:ext cx="1706236" cy="400110"/>
            </a:xfrm>
            <a:prstGeom prst="rect">
              <a:avLst/>
            </a:prstGeom>
            <a:noFill/>
          </p:spPr>
          <p:txBody>
            <a:bodyPr wrap="none" rtlCol="0">
              <a:spAutoFit/>
            </a:bodyPr>
            <a:lstStyle/>
            <a:p>
              <a:r>
                <a:rPr lang="en-US" sz="2000" dirty="0">
                  <a:solidFill>
                    <a:srgbClr val="FF0000"/>
                  </a:solidFill>
                </a:rPr>
                <a:t>Ghost P1 </a:t>
              </a:r>
              <a:r>
                <a:rPr lang="en-US" sz="2000" dirty="0"/>
                <a:t>-&gt; </a:t>
              </a:r>
              <a:r>
                <a:rPr lang="en-US" sz="2000" dirty="0">
                  <a:solidFill>
                    <a:schemeClr val="accent1"/>
                  </a:solidFill>
                </a:rPr>
                <a:t>P0</a:t>
              </a:r>
            </a:p>
          </p:txBody>
        </p:sp>
        <p:sp>
          <p:nvSpPr>
            <p:cNvPr id="48" name="Oval 47">
              <a:extLst>
                <a:ext uri="{FF2B5EF4-FFF2-40B4-BE49-F238E27FC236}">
                  <a16:creationId xmlns:a16="http://schemas.microsoft.com/office/drawing/2014/main" id="{48678F52-D39E-F5C4-BAED-01CCC3CA5A40}"/>
                </a:ext>
              </a:extLst>
            </p:cNvPr>
            <p:cNvSpPr/>
            <p:nvPr/>
          </p:nvSpPr>
          <p:spPr>
            <a:xfrm>
              <a:off x="4268737" y="3439641"/>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grpSp>
      <p:sp>
        <p:nvSpPr>
          <p:cNvPr id="49" name="TextBox 48">
            <a:extLst>
              <a:ext uri="{FF2B5EF4-FFF2-40B4-BE49-F238E27FC236}">
                <a16:creationId xmlns:a16="http://schemas.microsoft.com/office/drawing/2014/main" id="{F0C9C413-A2EB-1803-856B-F72C2EB512AF}"/>
              </a:ext>
            </a:extLst>
          </p:cNvPr>
          <p:cNvSpPr txBox="1"/>
          <p:nvPr/>
        </p:nvSpPr>
        <p:spPr>
          <a:xfrm>
            <a:off x="1968774" y="1054134"/>
            <a:ext cx="498855" cy="461665"/>
          </a:xfrm>
          <a:prstGeom prst="rect">
            <a:avLst/>
          </a:prstGeom>
          <a:noFill/>
        </p:spPr>
        <p:txBody>
          <a:bodyPr wrap="none" rtlCol="0">
            <a:spAutoFit/>
          </a:bodyPr>
          <a:lstStyle/>
          <a:p>
            <a:r>
              <a:rPr lang="en-US" sz="2400" dirty="0"/>
              <a:t>P0</a:t>
            </a:r>
          </a:p>
        </p:txBody>
      </p:sp>
      <p:sp>
        <p:nvSpPr>
          <p:cNvPr id="50" name="Content Placeholder 3">
            <a:extLst>
              <a:ext uri="{FF2B5EF4-FFF2-40B4-BE49-F238E27FC236}">
                <a16:creationId xmlns:a16="http://schemas.microsoft.com/office/drawing/2014/main" id="{A049C93E-49BB-70F5-92AB-93BCE1BF1C10}"/>
              </a:ext>
            </a:extLst>
          </p:cNvPr>
          <p:cNvSpPr>
            <a:spLocks noGrp="1"/>
          </p:cNvSpPr>
          <p:nvPr>
            <p:ph sz="quarter" idx="11"/>
          </p:nvPr>
        </p:nvSpPr>
        <p:spPr>
          <a:xfrm>
            <a:off x="7674574" y="1420467"/>
            <a:ext cx="3819004" cy="4610100"/>
          </a:xfrm>
        </p:spPr>
        <p:txBody>
          <a:bodyPr/>
          <a:lstStyle/>
          <a:p>
            <a:pPr marL="342900" indent="-342900">
              <a:buFont typeface="Arial" panose="020B0604020202020204" pitchFamily="34" charset="0"/>
              <a:buChar char="•"/>
            </a:pPr>
            <a:r>
              <a:rPr lang="en-US" dirty="0"/>
              <a:t>All work performed on P0</a:t>
            </a:r>
          </a:p>
          <a:p>
            <a:pPr marL="342900" indent="-342900">
              <a:buFont typeface="Arial" panose="020B0604020202020204" pitchFamily="34" charset="0"/>
              <a:buChar char="•"/>
            </a:pPr>
            <a:r>
              <a:rPr lang="en-US" dirty="0"/>
              <a:t>Ghosting and communication required</a:t>
            </a:r>
          </a:p>
          <a:p>
            <a:pPr marL="342900" indent="-342900">
              <a:buFont typeface="Arial" panose="020B0604020202020204" pitchFamily="34" charset="0"/>
              <a:buChar char="•"/>
            </a:pPr>
            <a:r>
              <a:rPr lang="en-US" dirty="0"/>
              <a:t>No parallel sum (think about a matrix entry)</a:t>
            </a:r>
          </a:p>
          <a:p>
            <a:endParaRPr lang="en-US" dirty="0"/>
          </a:p>
        </p:txBody>
      </p:sp>
    </p:spTree>
    <p:extLst>
      <p:ext uri="{BB962C8B-B14F-4D97-AF65-F5344CB8AC3E}">
        <p14:creationId xmlns:p14="http://schemas.microsoft.com/office/powerpoint/2010/main" val="334784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B34-EA72-259A-1320-C1C9B9B516DE}"/>
              </a:ext>
            </a:extLst>
          </p:cNvPr>
          <p:cNvSpPr>
            <a:spLocks noGrp="1"/>
          </p:cNvSpPr>
          <p:nvPr>
            <p:ph type="title"/>
          </p:nvPr>
        </p:nvSpPr>
        <p:spPr/>
        <p:txBody>
          <a:bodyPr/>
          <a:lstStyle/>
          <a:p>
            <a:r>
              <a:rPr lang="en-US" dirty="0"/>
              <a:t>Parallel Strategies: Option 2, A View from P1</a:t>
            </a:r>
          </a:p>
        </p:txBody>
      </p:sp>
      <p:sp>
        <p:nvSpPr>
          <p:cNvPr id="3" name="Slide Number Placeholder 2">
            <a:extLst>
              <a:ext uri="{FF2B5EF4-FFF2-40B4-BE49-F238E27FC236}">
                <a16:creationId xmlns:a16="http://schemas.microsoft.com/office/drawing/2014/main" id="{9BCA4D49-5B3A-FC3F-8517-BF4D8D39B01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grpSp>
        <p:nvGrpSpPr>
          <p:cNvPr id="5" name="Group 4">
            <a:extLst>
              <a:ext uri="{FF2B5EF4-FFF2-40B4-BE49-F238E27FC236}">
                <a16:creationId xmlns:a16="http://schemas.microsoft.com/office/drawing/2014/main" id="{F85CC203-9C5F-D71C-66A0-DD5D149E1893}"/>
              </a:ext>
            </a:extLst>
          </p:cNvPr>
          <p:cNvGrpSpPr/>
          <p:nvPr/>
        </p:nvGrpSpPr>
        <p:grpSpPr>
          <a:xfrm>
            <a:off x="1968774" y="1050300"/>
            <a:ext cx="5206453" cy="5497631"/>
            <a:chOff x="5649484" y="1092405"/>
            <a:chExt cx="5206453" cy="5497631"/>
          </a:xfrm>
        </p:grpSpPr>
        <p:sp>
          <p:nvSpPr>
            <p:cNvPr id="6" name="Rectangle 5">
              <a:extLst>
                <a:ext uri="{FF2B5EF4-FFF2-40B4-BE49-F238E27FC236}">
                  <a16:creationId xmlns:a16="http://schemas.microsoft.com/office/drawing/2014/main" id="{2E109774-B702-0DCA-ED0D-F97BED48A71D}"/>
                </a:ext>
              </a:extLst>
            </p:cNvPr>
            <p:cNvSpPr/>
            <p:nvPr/>
          </p:nvSpPr>
          <p:spPr>
            <a:xfrm>
              <a:off x="6269026" y="1164976"/>
              <a:ext cx="2029217" cy="2041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D0012F8-6FE7-7468-C96F-CF14F16FF8F5}"/>
                </a:ext>
              </a:extLst>
            </p:cNvPr>
            <p:cNvSpPr/>
            <p:nvPr/>
          </p:nvSpPr>
          <p:spPr>
            <a:xfrm>
              <a:off x="8497263" y="1164976"/>
              <a:ext cx="2029217" cy="204174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8A1C55-0BFD-8979-0057-B33F8C448554}"/>
                </a:ext>
              </a:extLst>
            </p:cNvPr>
            <p:cNvSpPr/>
            <p:nvPr/>
          </p:nvSpPr>
          <p:spPr>
            <a:xfrm>
              <a:off x="6254511" y="3467971"/>
              <a:ext cx="2029217" cy="204174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24743CA-FF70-A084-2AC0-C06723DE7A38}"/>
                </a:ext>
              </a:extLst>
            </p:cNvPr>
            <p:cNvCxnSpPr>
              <a:cxnSpLocks/>
              <a:stCxn id="6" idx="0"/>
              <a:endCxn id="6" idx="2"/>
            </p:cNvCxnSpPr>
            <p:nvPr/>
          </p:nvCxnSpPr>
          <p:spPr>
            <a:xfrm>
              <a:off x="7283635" y="1164976"/>
              <a:ext cx="0" cy="2041743"/>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F187B1-DB00-27DD-AA4A-6054416EA46C}"/>
                </a:ext>
              </a:extLst>
            </p:cNvPr>
            <p:cNvCxnSpPr>
              <a:cxnSpLocks/>
              <a:endCxn id="7" idx="2"/>
            </p:cNvCxnSpPr>
            <p:nvPr/>
          </p:nvCxnSpPr>
          <p:spPr>
            <a:xfrm>
              <a:off x="9511870" y="1164976"/>
              <a:ext cx="2" cy="2041743"/>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BB815D-B064-3283-DE81-1F043701D26F}"/>
                </a:ext>
              </a:extLst>
            </p:cNvPr>
            <p:cNvCxnSpPr>
              <a:cxnSpLocks/>
            </p:cNvCxnSpPr>
            <p:nvPr/>
          </p:nvCxnSpPr>
          <p:spPr>
            <a:xfrm>
              <a:off x="6266934" y="2168110"/>
              <a:ext cx="2025043" cy="1"/>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7AD6AD-21FF-D72B-782C-6DDC65F549E6}"/>
                </a:ext>
              </a:extLst>
            </p:cNvPr>
            <p:cNvCxnSpPr>
              <a:cxnSpLocks/>
              <a:endCxn id="8" idx="3"/>
            </p:cNvCxnSpPr>
            <p:nvPr/>
          </p:nvCxnSpPr>
          <p:spPr>
            <a:xfrm>
              <a:off x="6254510" y="4488842"/>
              <a:ext cx="2029218" cy="1"/>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C5A8DE5-86F4-A84E-740C-41F566FDE503}"/>
                </a:ext>
              </a:extLst>
            </p:cNvPr>
            <p:cNvSpPr/>
            <p:nvPr/>
          </p:nvSpPr>
          <p:spPr>
            <a:xfrm>
              <a:off x="6210966" y="1092405"/>
              <a:ext cx="174172" cy="1741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FA1E2C20-D411-2BE4-1881-2C7272701B8B}"/>
                </a:ext>
              </a:extLst>
            </p:cNvPr>
            <p:cNvSpPr/>
            <p:nvPr/>
          </p:nvSpPr>
          <p:spPr>
            <a:xfrm>
              <a:off x="8410177" y="1092405"/>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895D2EE-8300-D242-3AE0-4879B2D0777E}"/>
                </a:ext>
              </a:extLst>
            </p:cNvPr>
            <p:cNvSpPr/>
            <p:nvPr/>
          </p:nvSpPr>
          <p:spPr>
            <a:xfrm>
              <a:off x="10422790" y="1092405"/>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C1279CB-24C1-B2F1-2883-617A65F06590}"/>
                </a:ext>
              </a:extLst>
            </p:cNvPr>
            <p:cNvSpPr/>
            <p:nvPr/>
          </p:nvSpPr>
          <p:spPr>
            <a:xfrm>
              <a:off x="10422790" y="3134147"/>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B7C6C83-0B82-03C7-2F7C-42492446A532}"/>
                </a:ext>
              </a:extLst>
            </p:cNvPr>
            <p:cNvSpPr/>
            <p:nvPr/>
          </p:nvSpPr>
          <p:spPr>
            <a:xfrm>
              <a:off x="8412565" y="3141407"/>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D11EC39-F8E2-E7A3-4B34-3A280421D395}"/>
                </a:ext>
              </a:extLst>
            </p:cNvPr>
            <p:cNvSpPr/>
            <p:nvPr/>
          </p:nvSpPr>
          <p:spPr>
            <a:xfrm>
              <a:off x="8194855" y="5466174"/>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7FB79C0-2F29-DBFD-EF21-3484A66B4477}"/>
                </a:ext>
              </a:extLst>
            </p:cNvPr>
            <p:cNvSpPr/>
            <p:nvPr/>
          </p:nvSpPr>
          <p:spPr>
            <a:xfrm>
              <a:off x="6148339" y="3402659"/>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9931554-2DC8-E3FA-5F65-7179E3D136FC}"/>
                </a:ext>
              </a:extLst>
            </p:cNvPr>
            <p:cNvSpPr/>
            <p:nvPr/>
          </p:nvSpPr>
          <p:spPr>
            <a:xfrm>
              <a:off x="6191881" y="5466174"/>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06AF22B-4687-605D-07E2-8838E231CA7A}"/>
                </a:ext>
              </a:extLst>
            </p:cNvPr>
            <p:cNvSpPr txBox="1"/>
            <p:nvPr/>
          </p:nvSpPr>
          <p:spPr>
            <a:xfrm>
              <a:off x="5649484" y="1096239"/>
              <a:ext cx="498855" cy="461665"/>
            </a:xfrm>
            <a:prstGeom prst="rect">
              <a:avLst/>
            </a:prstGeom>
            <a:noFill/>
          </p:spPr>
          <p:txBody>
            <a:bodyPr wrap="none" rtlCol="0">
              <a:spAutoFit/>
            </a:bodyPr>
            <a:lstStyle/>
            <a:p>
              <a:r>
                <a:rPr lang="en-US" sz="2400" dirty="0"/>
                <a:t>P0</a:t>
              </a:r>
            </a:p>
          </p:txBody>
        </p:sp>
        <p:sp>
          <p:nvSpPr>
            <p:cNvPr id="22" name="TextBox 21">
              <a:extLst>
                <a:ext uri="{FF2B5EF4-FFF2-40B4-BE49-F238E27FC236}">
                  <a16:creationId xmlns:a16="http://schemas.microsoft.com/office/drawing/2014/main" id="{7D634215-3EA6-EF0A-89A2-09D519A8A5AD}"/>
                </a:ext>
              </a:extLst>
            </p:cNvPr>
            <p:cNvSpPr txBox="1"/>
            <p:nvPr/>
          </p:nvSpPr>
          <p:spPr>
            <a:xfrm>
              <a:off x="9703955" y="5544784"/>
              <a:ext cx="498855" cy="461665"/>
            </a:xfrm>
            <a:prstGeom prst="rect">
              <a:avLst/>
            </a:prstGeom>
            <a:noFill/>
          </p:spPr>
          <p:txBody>
            <a:bodyPr wrap="none" rtlCol="0">
              <a:spAutoFit/>
            </a:bodyPr>
            <a:lstStyle/>
            <a:p>
              <a:r>
                <a:rPr lang="en-US" sz="2400" dirty="0"/>
                <a:t>P1</a:t>
              </a:r>
            </a:p>
          </p:txBody>
        </p:sp>
        <p:sp>
          <p:nvSpPr>
            <p:cNvPr id="23" name="TextBox 22">
              <a:extLst>
                <a:ext uri="{FF2B5EF4-FFF2-40B4-BE49-F238E27FC236}">
                  <a16:creationId xmlns:a16="http://schemas.microsoft.com/office/drawing/2014/main" id="{8D23CC56-F987-1A20-741B-E2879CA8C215}"/>
                </a:ext>
              </a:extLst>
            </p:cNvPr>
            <p:cNvSpPr txBox="1"/>
            <p:nvPr/>
          </p:nvSpPr>
          <p:spPr>
            <a:xfrm>
              <a:off x="6323801" y="1179490"/>
              <a:ext cx="301686" cy="369332"/>
            </a:xfrm>
            <a:prstGeom prst="rect">
              <a:avLst/>
            </a:prstGeom>
            <a:noFill/>
          </p:spPr>
          <p:txBody>
            <a:bodyPr wrap="none" rtlCol="0">
              <a:spAutoFit/>
            </a:bodyPr>
            <a:lstStyle/>
            <a:p>
              <a:r>
                <a:rPr lang="en-US" dirty="0"/>
                <a:t>1</a:t>
              </a:r>
            </a:p>
          </p:txBody>
        </p:sp>
        <p:sp>
          <p:nvSpPr>
            <p:cNvPr id="24" name="TextBox 23">
              <a:extLst>
                <a:ext uri="{FF2B5EF4-FFF2-40B4-BE49-F238E27FC236}">
                  <a16:creationId xmlns:a16="http://schemas.microsoft.com/office/drawing/2014/main" id="{EE0C6A42-D7D6-F012-60FA-70677BAFD2B1}"/>
                </a:ext>
              </a:extLst>
            </p:cNvPr>
            <p:cNvSpPr txBox="1"/>
            <p:nvPr/>
          </p:nvSpPr>
          <p:spPr>
            <a:xfrm>
              <a:off x="8450940" y="1179490"/>
              <a:ext cx="301686" cy="369332"/>
            </a:xfrm>
            <a:prstGeom prst="rect">
              <a:avLst/>
            </a:prstGeom>
            <a:noFill/>
          </p:spPr>
          <p:txBody>
            <a:bodyPr wrap="none" rtlCol="0">
              <a:spAutoFit/>
            </a:bodyPr>
            <a:lstStyle/>
            <a:p>
              <a:r>
                <a:rPr lang="en-US" dirty="0"/>
                <a:t>2</a:t>
              </a:r>
            </a:p>
          </p:txBody>
        </p:sp>
        <p:sp>
          <p:nvSpPr>
            <p:cNvPr id="25" name="TextBox 24">
              <a:extLst>
                <a:ext uri="{FF2B5EF4-FFF2-40B4-BE49-F238E27FC236}">
                  <a16:creationId xmlns:a16="http://schemas.microsoft.com/office/drawing/2014/main" id="{898DE0EF-0F13-F305-A441-E81161E7786D}"/>
                </a:ext>
              </a:extLst>
            </p:cNvPr>
            <p:cNvSpPr txBox="1"/>
            <p:nvPr/>
          </p:nvSpPr>
          <p:spPr>
            <a:xfrm>
              <a:off x="10481681" y="1179490"/>
              <a:ext cx="301686"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4290386F-D4BD-D111-F6A4-A515F22C3B47}"/>
                </a:ext>
              </a:extLst>
            </p:cNvPr>
            <p:cNvSpPr txBox="1"/>
            <p:nvPr/>
          </p:nvSpPr>
          <p:spPr>
            <a:xfrm>
              <a:off x="6323801" y="3185893"/>
              <a:ext cx="301686"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45D4F3BA-CC9B-AB86-DB13-B108C09E50A0}"/>
                </a:ext>
              </a:extLst>
            </p:cNvPr>
            <p:cNvSpPr txBox="1"/>
            <p:nvPr/>
          </p:nvSpPr>
          <p:spPr>
            <a:xfrm>
              <a:off x="8523510" y="3185893"/>
              <a:ext cx="301686" cy="369332"/>
            </a:xfrm>
            <a:prstGeom prst="rect">
              <a:avLst/>
            </a:prstGeom>
            <a:noFill/>
          </p:spPr>
          <p:txBody>
            <a:bodyPr wrap="none" rtlCol="0">
              <a:spAutoFit/>
            </a:bodyPr>
            <a:lstStyle/>
            <a:p>
              <a:r>
                <a:rPr lang="en-US" dirty="0"/>
                <a:t>5</a:t>
              </a:r>
            </a:p>
          </p:txBody>
        </p:sp>
        <p:sp>
          <p:nvSpPr>
            <p:cNvPr id="28" name="TextBox 27">
              <a:extLst>
                <a:ext uri="{FF2B5EF4-FFF2-40B4-BE49-F238E27FC236}">
                  <a16:creationId xmlns:a16="http://schemas.microsoft.com/office/drawing/2014/main" id="{15C2F60F-E241-8C46-72E6-BB7BF9AC0E49}"/>
                </a:ext>
              </a:extLst>
            </p:cNvPr>
            <p:cNvSpPr txBox="1"/>
            <p:nvPr/>
          </p:nvSpPr>
          <p:spPr>
            <a:xfrm>
              <a:off x="10554251" y="3185893"/>
              <a:ext cx="301686" cy="369332"/>
            </a:xfrm>
            <a:prstGeom prst="rect">
              <a:avLst/>
            </a:prstGeom>
            <a:noFill/>
          </p:spPr>
          <p:txBody>
            <a:bodyPr wrap="none" rtlCol="0">
              <a:spAutoFit/>
            </a:bodyPr>
            <a:lstStyle/>
            <a:p>
              <a:r>
                <a:rPr lang="en-US" dirty="0"/>
                <a:t>6</a:t>
              </a:r>
            </a:p>
          </p:txBody>
        </p:sp>
        <p:sp>
          <p:nvSpPr>
            <p:cNvPr id="29" name="TextBox 28">
              <a:extLst>
                <a:ext uri="{FF2B5EF4-FFF2-40B4-BE49-F238E27FC236}">
                  <a16:creationId xmlns:a16="http://schemas.microsoft.com/office/drawing/2014/main" id="{A26DCD63-3F9E-53EE-B752-A8F0DEF8936E}"/>
                </a:ext>
              </a:extLst>
            </p:cNvPr>
            <p:cNvSpPr txBox="1"/>
            <p:nvPr/>
          </p:nvSpPr>
          <p:spPr>
            <a:xfrm>
              <a:off x="6367343" y="5475517"/>
              <a:ext cx="301686" cy="369332"/>
            </a:xfrm>
            <a:prstGeom prst="rect">
              <a:avLst/>
            </a:prstGeom>
            <a:noFill/>
          </p:spPr>
          <p:txBody>
            <a:bodyPr wrap="none" rtlCol="0">
              <a:spAutoFit/>
            </a:bodyPr>
            <a:lstStyle/>
            <a:p>
              <a:r>
                <a:rPr lang="en-US" dirty="0"/>
                <a:t>7</a:t>
              </a:r>
            </a:p>
          </p:txBody>
        </p:sp>
        <p:sp>
          <p:nvSpPr>
            <p:cNvPr id="30" name="TextBox 29">
              <a:extLst>
                <a:ext uri="{FF2B5EF4-FFF2-40B4-BE49-F238E27FC236}">
                  <a16:creationId xmlns:a16="http://schemas.microsoft.com/office/drawing/2014/main" id="{1E77A512-AD58-8CA5-1C5F-2FB0201BCD58}"/>
                </a:ext>
              </a:extLst>
            </p:cNvPr>
            <p:cNvSpPr txBox="1"/>
            <p:nvPr/>
          </p:nvSpPr>
          <p:spPr>
            <a:xfrm>
              <a:off x="8465454" y="5504545"/>
              <a:ext cx="301686" cy="369332"/>
            </a:xfrm>
            <a:prstGeom prst="rect">
              <a:avLst/>
            </a:prstGeom>
            <a:noFill/>
          </p:spPr>
          <p:txBody>
            <a:bodyPr wrap="none" rtlCol="0">
              <a:spAutoFit/>
            </a:bodyPr>
            <a:lstStyle/>
            <a:p>
              <a:r>
                <a:rPr lang="en-US" dirty="0"/>
                <a:t>8</a:t>
              </a:r>
            </a:p>
          </p:txBody>
        </p:sp>
        <p:sp>
          <p:nvSpPr>
            <p:cNvPr id="31" name="TextBox 30">
              <a:extLst>
                <a:ext uri="{FF2B5EF4-FFF2-40B4-BE49-F238E27FC236}">
                  <a16:creationId xmlns:a16="http://schemas.microsoft.com/office/drawing/2014/main" id="{DC94EB28-C335-30BE-E90F-1130462F1C9E}"/>
                </a:ext>
              </a:extLst>
            </p:cNvPr>
            <p:cNvSpPr txBox="1"/>
            <p:nvPr/>
          </p:nvSpPr>
          <p:spPr>
            <a:xfrm>
              <a:off x="10496195" y="5504545"/>
              <a:ext cx="301686" cy="369332"/>
            </a:xfrm>
            <a:prstGeom prst="rect">
              <a:avLst/>
            </a:prstGeom>
            <a:noFill/>
          </p:spPr>
          <p:txBody>
            <a:bodyPr wrap="none" rtlCol="0">
              <a:spAutoFit/>
            </a:bodyPr>
            <a:lstStyle/>
            <a:p>
              <a:r>
                <a:rPr lang="en-US" dirty="0"/>
                <a:t>9</a:t>
              </a:r>
            </a:p>
          </p:txBody>
        </p:sp>
        <p:sp>
          <p:nvSpPr>
            <p:cNvPr id="32" name="TextBox 31">
              <a:extLst>
                <a:ext uri="{FF2B5EF4-FFF2-40B4-BE49-F238E27FC236}">
                  <a16:creationId xmlns:a16="http://schemas.microsoft.com/office/drawing/2014/main" id="{97B51B1C-0C34-25AA-4131-C490278292B1}"/>
                </a:ext>
              </a:extLst>
            </p:cNvPr>
            <p:cNvSpPr txBox="1"/>
            <p:nvPr/>
          </p:nvSpPr>
          <p:spPr>
            <a:xfrm>
              <a:off x="6865560" y="2181281"/>
              <a:ext cx="413896" cy="369332"/>
            </a:xfrm>
            <a:prstGeom prst="rect">
              <a:avLst/>
            </a:prstGeom>
            <a:noFill/>
          </p:spPr>
          <p:txBody>
            <a:bodyPr wrap="none" rtlCol="0">
              <a:spAutoFit/>
            </a:bodyPr>
            <a:lstStyle/>
            <a:p>
              <a:r>
                <a:rPr lang="en-US" dirty="0"/>
                <a:t>E1</a:t>
              </a:r>
            </a:p>
          </p:txBody>
        </p:sp>
        <p:sp>
          <p:nvSpPr>
            <p:cNvPr id="33" name="TextBox 32">
              <a:extLst>
                <a:ext uri="{FF2B5EF4-FFF2-40B4-BE49-F238E27FC236}">
                  <a16:creationId xmlns:a16="http://schemas.microsoft.com/office/drawing/2014/main" id="{4A2CCE83-05D3-3838-2D8B-9CDE5BB1B3B8}"/>
                </a:ext>
              </a:extLst>
            </p:cNvPr>
            <p:cNvSpPr txBox="1"/>
            <p:nvPr/>
          </p:nvSpPr>
          <p:spPr>
            <a:xfrm>
              <a:off x="8890300" y="2159513"/>
              <a:ext cx="413896" cy="369332"/>
            </a:xfrm>
            <a:prstGeom prst="rect">
              <a:avLst/>
            </a:prstGeom>
            <a:noFill/>
          </p:spPr>
          <p:txBody>
            <a:bodyPr wrap="none" rtlCol="0">
              <a:spAutoFit/>
            </a:bodyPr>
            <a:lstStyle/>
            <a:p>
              <a:r>
                <a:rPr lang="en-US" dirty="0"/>
                <a:t>E2</a:t>
              </a:r>
            </a:p>
          </p:txBody>
        </p:sp>
        <p:sp>
          <p:nvSpPr>
            <p:cNvPr id="34" name="TextBox 33">
              <a:extLst>
                <a:ext uri="{FF2B5EF4-FFF2-40B4-BE49-F238E27FC236}">
                  <a16:creationId xmlns:a16="http://schemas.microsoft.com/office/drawing/2014/main" id="{B7FA88E3-4436-A869-4363-37DC191B92C8}"/>
                </a:ext>
              </a:extLst>
            </p:cNvPr>
            <p:cNvSpPr txBox="1"/>
            <p:nvPr/>
          </p:nvSpPr>
          <p:spPr>
            <a:xfrm>
              <a:off x="6917459" y="4179481"/>
              <a:ext cx="413896" cy="369332"/>
            </a:xfrm>
            <a:prstGeom prst="rect">
              <a:avLst/>
            </a:prstGeom>
            <a:noFill/>
          </p:spPr>
          <p:txBody>
            <a:bodyPr wrap="none" rtlCol="0">
              <a:spAutoFit/>
            </a:bodyPr>
            <a:lstStyle/>
            <a:p>
              <a:r>
                <a:rPr lang="en-US" dirty="0"/>
                <a:t>E3</a:t>
              </a:r>
            </a:p>
          </p:txBody>
        </p:sp>
        <p:sp>
          <p:nvSpPr>
            <p:cNvPr id="35" name="TextBox 34">
              <a:extLst>
                <a:ext uri="{FF2B5EF4-FFF2-40B4-BE49-F238E27FC236}">
                  <a16:creationId xmlns:a16="http://schemas.microsoft.com/office/drawing/2014/main" id="{69B9F722-EE08-B8F0-1A4E-35CCDCC0A627}"/>
                </a:ext>
              </a:extLst>
            </p:cNvPr>
            <p:cNvSpPr txBox="1"/>
            <p:nvPr/>
          </p:nvSpPr>
          <p:spPr>
            <a:xfrm>
              <a:off x="8880055" y="4179481"/>
              <a:ext cx="413896" cy="369332"/>
            </a:xfrm>
            <a:prstGeom prst="rect">
              <a:avLst/>
            </a:prstGeom>
            <a:noFill/>
          </p:spPr>
          <p:txBody>
            <a:bodyPr wrap="none" rtlCol="0">
              <a:spAutoFit/>
            </a:bodyPr>
            <a:lstStyle/>
            <a:p>
              <a:r>
                <a:rPr lang="en-US" dirty="0"/>
                <a:t>E4</a:t>
              </a:r>
            </a:p>
          </p:txBody>
        </p:sp>
        <p:sp>
          <p:nvSpPr>
            <p:cNvPr id="36" name="Rectangle 35">
              <a:extLst>
                <a:ext uri="{FF2B5EF4-FFF2-40B4-BE49-F238E27FC236}">
                  <a16:creationId xmlns:a16="http://schemas.microsoft.com/office/drawing/2014/main" id="{1A2E7376-5A66-50CA-2D7F-246EF021E03B}"/>
                </a:ext>
              </a:extLst>
            </p:cNvPr>
            <p:cNvSpPr/>
            <p:nvPr/>
          </p:nvSpPr>
          <p:spPr>
            <a:xfrm>
              <a:off x="8446466" y="3504259"/>
              <a:ext cx="2029217" cy="204174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A4B1BD8-432E-5F8F-3C7C-783E515A26C8}"/>
                </a:ext>
              </a:extLst>
            </p:cNvPr>
            <p:cNvSpPr/>
            <p:nvPr/>
          </p:nvSpPr>
          <p:spPr>
            <a:xfrm>
              <a:off x="10371994" y="3431687"/>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2B1E3BC4-E37E-F6AA-5178-280D4741B35D}"/>
                </a:ext>
              </a:extLst>
            </p:cNvPr>
            <p:cNvSpPr/>
            <p:nvPr/>
          </p:nvSpPr>
          <p:spPr>
            <a:xfrm>
              <a:off x="10371994" y="5466174"/>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F4E5966B-133E-831D-B2EB-ECA153AA32D5}"/>
                </a:ext>
              </a:extLst>
            </p:cNvPr>
            <p:cNvSpPr/>
            <p:nvPr/>
          </p:nvSpPr>
          <p:spPr>
            <a:xfrm>
              <a:off x="8361769" y="3438947"/>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71D553E6-BAFD-8732-E5E3-E24455B4750D}"/>
                </a:ext>
              </a:extLst>
            </p:cNvPr>
            <p:cNvSpPr/>
            <p:nvPr/>
          </p:nvSpPr>
          <p:spPr>
            <a:xfrm>
              <a:off x="8361769" y="5466174"/>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6CFB5A8E-BC34-0515-FC2B-9F434B820772}"/>
                </a:ext>
              </a:extLst>
            </p:cNvPr>
            <p:cNvCxnSpPr>
              <a:cxnSpLocks/>
            </p:cNvCxnSpPr>
            <p:nvPr/>
          </p:nvCxnSpPr>
          <p:spPr>
            <a:xfrm>
              <a:off x="8468270" y="4507444"/>
              <a:ext cx="2029218" cy="1"/>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1B72812-F9C3-F370-00C6-AB38A310FCEE}"/>
                </a:ext>
              </a:extLst>
            </p:cNvPr>
            <p:cNvCxnSpPr>
              <a:cxnSpLocks/>
            </p:cNvCxnSpPr>
            <p:nvPr/>
          </p:nvCxnSpPr>
          <p:spPr>
            <a:xfrm>
              <a:off x="8511812" y="2159512"/>
              <a:ext cx="2029218" cy="1"/>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9E446CB-A762-A4B0-9A9A-F9AAA6C3AB05}"/>
                </a:ext>
              </a:extLst>
            </p:cNvPr>
            <p:cNvCxnSpPr>
              <a:cxnSpLocks/>
            </p:cNvCxnSpPr>
            <p:nvPr/>
          </p:nvCxnSpPr>
          <p:spPr>
            <a:xfrm>
              <a:off x="9490100" y="3502929"/>
              <a:ext cx="2" cy="2041743"/>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3D6E46-AC57-000B-B553-6E5DB04CD4FB}"/>
                </a:ext>
              </a:extLst>
            </p:cNvPr>
            <p:cNvCxnSpPr>
              <a:cxnSpLocks/>
            </p:cNvCxnSpPr>
            <p:nvPr/>
          </p:nvCxnSpPr>
          <p:spPr>
            <a:xfrm>
              <a:off x="7320212" y="3482782"/>
              <a:ext cx="2" cy="2041743"/>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560564D-9BAE-AB28-861A-EA35F812ACFA}"/>
                </a:ext>
              </a:extLst>
            </p:cNvPr>
            <p:cNvSpPr/>
            <p:nvPr/>
          </p:nvSpPr>
          <p:spPr>
            <a:xfrm>
              <a:off x="8206981" y="1092405"/>
              <a:ext cx="174172" cy="17417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20A8F62F-9469-10B1-9AA6-51A9398455F5}"/>
                </a:ext>
              </a:extLst>
            </p:cNvPr>
            <p:cNvSpPr/>
            <p:nvPr/>
          </p:nvSpPr>
          <p:spPr>
            <a:xfrm>
              <a:off x="8209369" y="3141407"/>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B115F995-4E80-0AC4-4F3C-F4FC96C9DD02}"/>
                </a:ext>
              </a:extLst>
            </p:cNvPr>
            <p:cNvSpPr/>
            <p:nvPr/>
          </p:nvSpPr>
          <p:spPr>
            <a:xfrm rot="16423075">
              <a:off x="6196248" y="3133655"/>
              <a:ext cx="174172" cy="1741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BFF0520B-0C2A-4632-8BA0-0D7E7CF51975}"/>
                </a:ext>
              </a:extLst>
            </p:cNvPr>
            <p:cNvSpPr txBox="1"/>
            <p:nvPr/>
          </p:nvSpPr>
          <p:spPr>
            <a:xfrm>
              <a:off x="7508651" y="6189926"/>
              <a:ext cx="1706236" cy="400110"/>
            </a:xfrm>
            <a:prstGeom prst="rect">
              <a:avLst/>
            </a:prstGeom>
            <a:noFill/>
          </p:spPr>
          <p:txBody>
            <a:bodyPr wrap="none" rtlCol="0">
              <a:spAutoFit/>
            </a:bodyPr>
            <a:lstStyle/>
            <a:p>
              <a:r>
                <a:rPr lang="en-US" sz="2000" dirty="0">
                  <a:solidFill>
                    <a:srgbClr val="FF0000"/>
                  </a:solidFill>
                </a:rPr>
                <a:t>Ghost P0 </a:t>
              </a:r>
              <a:r>
                <a:rPr lang="en-US" sz="2000" dirty="0"/>
                <a:t>-&gt; </a:t>
              </a:r>
              <a:r>
                <a:rPr lang="en-US" sz="2000" dirty="0">
                  <a:solidFill>
                    <a:schemeClr val="accent1"/>
                  </a:solidFill>
                </a:rPr>
                <a:t>P1</a:t>
              </a:r>
            </a:p>
          </p:txBody>
        </p:sp>
        <p:sp>
          <p:nvSpPr>
            <p:cNvPr id="49" name="Oval 48">
              <a:extLst>
                <a:ext uri="{FF2B5EF4-FFF2-40B4-BE49-F238E27FC236}">
                  <a16:creationId xmlns:a16="http://schemas.microsoft.com/office/drawing/2014/main" id="{80610331-9573-F349-13D9-721AF496F7C7}"/>
                </a:ext>
              </a:extLst>
            </p:cNvPr>
            <p:cNvSpPr/>
            <p:nvPr/>
          </p:nvSpPr>
          <p:spPr>
            <a:xfrm>
              <a:off x="8173078" y="3424433"/>
              <a:ext cx="174172" cy="17417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grpSp>
      <p:sp>
        <p:nvSpPr>
          <p:cNvPr id="50" name="Content Placeholder 3">
            <a:extLst>
              <a:ext uri="{FF2B5EF4-FFF2-40B4-BE49-F238E27FC236}">
                <a16:creationId xmlns:a16="http://schemas.microsoft.com/office/drawing/2014/main" id="{BA68158C-2195-A658-7BB4-B63A3E5863FF}"/>
              </a:ext>
            </a:extLst>
          </p:cNvPr>
          <p:cNvSpPr>
            <a:spLocks noGrp="1"/>
          </p:cNvSpPr>
          <p:nvPr>
            <p:ph sz="quarter" idx="11"/>
          </p:nvPr>
        </p:nvSpPr>
        <p:spPr>
          <a:xfrm>
            <a:off x="7674574" y="1420467"/>
            <a:ext cx="3819004" cy="4610100"/>
          </a:xfrm>
        </p:spPr>
        <p:txBody>
          <a:bodyPr/>
          <a:lstStyle/>
          <a:p>
            <a:pPr marL="342900" indent="-342900">
              <a:buFont typeface="Arial" panose="020B0604020202020204" pitchFamily="34" charset="0"/>
              <a:buChar char="•"/>
            </a:pPr>
            <a:r>
              <a:rPr lang="en-US" dirty="0"/>
              <a:t>All work performed on P1</a:t>
            </a:r>
          </a:p>
          <a:p>
            <a:pPr marL="342900" indent="-342900">
              <a:buFont typeface="Arial" panose="020B0604020202020204" pitchFamily="34" charset="0"/>
              <a:buChar char="•"/>
            </a:pPr>
            <a:r>
              <a:rPr lang="en-US" dirty="0"/>
              <a:t>Ghosting and communication required</a:t>
            </a:r>
          </a:p>
          <a:p>
            <a:pPr marL="342900" indent="-342900">
              <a:buFont typeface="Arial" panose="020B0604020202020204" pitchFamily="34" charset="0"/>
              <a:buChar char="•"/>
            </a:pPr>
            <a:r>
              <a:rPr lang="en-US" dirty="0"/>
              <a:t>No parallel sum (think about a matrix entry)</a:t>
            </a:r>
          </a:p>
          <a:p>
            <a:endParaRPr lang="en-US" dirty="0"/>
          </a:p>
        </p:txBody>
      </p:sp>
    </p:spTree>
    <p:extLst>
      <p:ext uri="{BB962C8B-B14F-4D97-AF65-F5344CB8AC3E}">
        <p14:creationId xmlns:p14="http://schemas.microsoft.com/office/powerpoint/2010/main" val="142799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8DF14-4AA9-E40D-789C-18277F70A852}"/>
              </a:ext>
            </a:extLst>
          </p:cNvPr>
          <p:cNvSpPr>
            <a:spLocks noGrp="1"/>
          </p:cNvSpPr>
          <p:nvPr>
            <p:ph type="title"/>
          </p:nvPr>
        </p:nvSpPr>
        <p:spPr/>
        <p:txBody>
          <a:bodyPr/>
          <a:lstStyle/>
          <a:p>
            <a:r>
              <a:rPr lang="en-US" dirty="0"/>
              <a:t>High Performance Computing for CFD: Outline</a:t>
            </a:r>
          </a:p>
        </p:txBody>
      </p:sp>
      <p:sp>
        <p:nvSpPr>
          <p:cNvPr id="3" name="Slide Number Placeholder 2">
            <a:extLst>
              <a:ext uri="{FF2B5EF4-FFF2-40B4-BE49-F238E27FC236}">
                <a16:creationId xmlns:a16="http://schemas.microsoft.com/office/drawing/2014/main" id="{718A65C4-509F-F7ED-32FB-175B287B6569}"/>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ECE7393F-EA75-3BBB-E7C1-5B0750561ED2}"/>
              </a:ext>
            </a:extLst>
          </p:cNvPr>
          <p:cNvSpPr>
            <a:spLocks noGrp="1"/>
          </p:cNvSpPr>
          <p:nvPr>
            <p:ph sz="quarter" idx="11"/>
          </p:nvPr>
        </p:nvSpPr>
        <p:spPr/>
        <p:txBody>
          <a:bodyPr/>
          <a:lstStyle/>
          <a:p>
            <a:pPr marL="342900" indent="-342900">
              <a:buFont typeface="Arial" panose="020B0604020202020204" pitchFamily="34" charset="0"/>
              <a:buChar char="•"/>
            </a:pPr>
            <a:r>
              <a:rPr lang="en-US" dirty="0"/>
              <a:t>Overview of Time and Length Scales</a:t>
            </a:r>
          </a:p>
          <a:p>
            <a:pPr marL="726948" lvl="1" indent="-342900">
              <a:buFont typeface="Arial" panose="020B0604020202020204" pitchFamily="34" charset="0"/>
              <a:buChar char="•"/>
            </a:pPr>
            <a:r>
              <a:rPr lang="en-US" dirty="0"/>
              <a:t>Fire </a:t>
            </a:r>
          </a:p>
          <a:p>
            <a:pPr marL="726948" lvl="1" indent="-342900">
              <a:buFont typeface="Arial" panose="020B0604020202020204" pitchFamily="34" charset="0"/>
              <a:buChar char="•"/>
            </a:pPr>
            <a:r>
              <a:rPr lang="en-US" dirty="0"/>
              <a:t>Wind</a:t>
            </a:r>
          </a:p>
          <a:p>
            <a:pPr marL="342900" indent="-342900">
              <a:buFont typeface="Arial" panose="020B0604020202020204" pitchFamily="34" charset="0"/>
              <a:buChar char="•"/>
            </a:pPr>
            <a:r>
              <a:rPr lang="en-US" dirty="0"/>
              <a:t>Conceptual Parallel Computing Model</a:t>
            </a:r>
          </a:p>
          <a:p>
            <a:pPr marL="342900" indent="-342900">
              <a:buFont typeface="Arial" panose="020B0604020202020204" pitchFamily="34" charset="0"/>
              <a:buChar char="•"/>
            </a:pPr>
            <a:r>
              <a:rPr lang="en-US" dirty="0"/>
              <a:t>Types of Scaling: Strong and Weak</a:t>
            </a:r>
          </a:p>
          <a:p>
            <a:pPr marL="342900" indent="-342900">
              <a:buFont typeface="Arial" panose="020B0604020202020204" pitchFamily="34" charset="0"/>
              <a:buChar char="•"/>
            </a:pPr>
            <a:r>
              <a:rPr lang="en-US" dirty="0"/>
              <a:t>Examples of Scaling</a:t>
            </a:r>
          </a:p>
          <a:p>
            <a:pPr marL="342900" indent="-342900">
              <a:buFont typeface="Arial" panose="020B0604020202020204" pitchFamily="34" charset="0"/>
              <a:buChar char="•"/>
            </a:pPr>
            <a:r>
              <a:rPr lang="en-US" dirty="0"/>
              <a:t>Next Generation Platform </a:t>
            </a:r>
            <a:r>
              <a:rPr lang="en-US" dirty="0" err="1"/>
              <a:t>Exascale</a:t>
            </a:r>
            <a:r>
              <a:rPr lang="en-US" dirty="0"/>
              <a:t> Drivers</a:t>
            </a:r>
          </a:p>
          <a:p>
            <a:pPr marL="342900" indent="-342900">
              <a:buFont typeface="Arial" panose="020B0604020202020204" pitchFamily="34" charset="0"/>
              <a:buChar char="•"/>
            </a:pPr>
            <a:r>
              <a:rPr lang="en-US" dirty="0"/>
              <a:t>Data Movement vs Data Execution</a:t>
            </a:r>
          </a:p>
          <a:p>
            <a:pPr marL="342900" indent="-342900">
              <a:buFont typeface="Arial" panose="020B0604020202020204" pitchFamily="34" charset="0"/>
              <a:buChar char="•"/>
            </a:pPr>
            <a:r>
              <a:rPr lang="en-US" dirty="0"/>
              <a:t>Conclusions</a:t>
            </a:r>
          </a:p>
          <a:p>
            <a:endParaRPr lang="en-US" dirty="0"/>
          </a:p>
        </p:txBody>
      </p:sp>
    </p:spTree>
    <p:extLst>
      <p:ext uri="{BB962C8B-B14F-4D97-AF65-F5344CB8AC3E}">
        <p14:creationId xmlns:p14="http://schemas.microsoft.com/office/powerpoint/2010/main" val="64217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5B997-9A46-F2E9-4338-87758627F857}"/>
              </a:ext>
            </a:extLst>
          </p:cNvPr>
          <p:cNvSpPr>
            <a:spLocks noGrp="1"/>
          </p:cNvSpPr>
          <p:nvPr>
            <p:ph type="title"/>
          </p:nvPr>
        </p:nvSpPr>
        <p:spPr/>
        <p:txBody>
          <a:bodyPr/>
          <a:lstStyle/>
          <a:p>
            <a:r>
              <a:rPr lang="en-US" dirty="0"/>
              <a:t>Conceptual Disparity Between Low- and High-Order</a:t>
            </a:r>
          </a:p>
        </p:txBody>
      </p:sp>
      <p:sp>
        <p:nvSpPr>
          <p:cNvPr id="3" name="Slide Number Placeholder 2">
            <a:extLst>
              <a:ext uri="{FF2B5EF4-FFF2-40B4-BE49-F238E27FC236}">
                <a16:creationId xmlns:a16="http://schemas.microsoft.com/office/drawing/2014/main" id="{FAF251FF-17D7-CA43-FACD-95FEF6A73669}"/>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3E5517CF-9DF9-A744-6375-A97A7EC9A008}"/>
              </a:ext>
            </a:extLst>
          </p:cNvPr>
          <p:cNvSpPr>
            <a:spLocks noGrp="1"/>
          </p:cNvSpPr>
          <p:nvPr>
            <p:ph sz="quarter" idx="11"/>
          </p:nvPr>
        </p:nvSpPr>
        <p:spPr>
          <a:xfrm>
            <a:off x="647700" y="1409700"/>
            <a:ext cx="5985575" cy="4610100"/>
          </a:xfrm>
        </p:spPr>
        <p:txBody>
          <a:bodyPr/>
          <a:lstStyle/>
          <a:p>
            <a:pPr marL="342900" indent="-342900">
              <a:buFont typeface="Arial" panose="020B0604020202020204" pitchFamily="34" charset="0"/>
              <a:buChar char="•"/>
            </a:pPr>
            <a:r>
              <a:rPr lang="en-US" dirty="0"/>
              <a:t>Recall, that for unstructured schemes, increased connectivity to achieve a higher-order basis is difficult</a:t>
            </a:r>
          </a:p>
          <a:p>
            <a:pPr marL="342900" indent="-342900">
              <a:buFont typeface="Arial" panose="020B0604020202020204" pitchFamily="34" charset="0"/>
              <a:buChar char="•"/>
            </a:pPr>
            <a:r>
              <a:rPr lang="en-US" dirty="0"/>
              <a:t>However, we have discussed a notion of “polynomial promotion” of the underlying basis that provides higher-order convergence</a:t>
            </a:r>
          </a:p>
        </p:txBody>
      </p:sp>
      <p:pic>
        <p:nvPicPr>
          <p:cNvPr id="5" name="Picture 4">
            <a:extLst>
              <a:ext uri="{FF2B5EF4-FFF2-40B4-BE49-F238E27FC236}">
                <a16:creationId xmlns:a16="http://schemas.microsoft.com/office/drawing/2014/main" id="{01C69DC6-A38D-F5D1-A18D-144F60623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392" y="3548767"/>
            <a:ext cx="2848857" cy="2676378"/>
          </a:xfrm>
          <a:prstGeom prst="rect">
            <a:avLst/>
          </a:prstGeom>
        </p:spPr>
      </p:pic>
      <p:pic>
        <p:nvPicPr>
          <p:cNvPr id="6" name="Picture 5">
            <a:extLst>
              <a:ext uri="{FF2B5EF4-FFF2-40B4-BE49-F238E27FC236}">
                <a16:creationId xmlns:a16="http://schemas.microsoft.com/office/drawing/2014/main" id="{2FE3A4BC-3CA0-EE9C-895D-91B2543A9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972" y="1299456"/>
            <a:ext cx="2848857" cy="4259087"/>
          </a:xfrm>
          <a:prstGeom prst="rect">
            <a:avLst/>
          </a:prstGeom>
        </p:spPr>
      </p:pic>
      <p:sp>
        <p:nvSpPr>
          <p:cNvPr id="7" name="TextBox 6">
            <a:extLst>
              <a:ext uri="{FF2B5EF4-FFF2-40B4-BE49-F238E27FC236}">
                <a16:creationId xmlns:a16="http://schemas.microsoft.com/office/drawing/2014/main" id="{EEA4D8FB-FE53-0828-9710-B9986099E9E6}"/>
              </a:ext>
            </a:extLst>
          </p:cNvPr>
          <p:cNvSpPr txBox="1"/>
          <p:nvPr/>
        </p:nvSpPr>
        <p:spPr>
          <a:xfrm>
            <a:off x="1730990" y="6346172"/>
            <a:ext cx="1909497" cy="307777"/>
          </a:xfrm>
          <a:prstGeom prst="rect">
            <a:avLst/>
          </a:prstGeom>
          <a:noFill/>
        </p:spPr>
        <p:txBody>
          <a:bodyPr wrap="none" rtlCol="0">
            <a:spAutoFit/>
          </a:bodyPr>
          <a:lstStyle/>
          <a:p>
            <a:r>
              <a:rPr lang="en-US" sz="1400" dirty="0"/>
              <a:t>Spectral convergence</a:t>
            </a:r>
          </a:p>
        </p:txBody>
      </p:sp>
      <p:sp>
        <p:nvSpPr>
          <p:cNvPr id="8" name="TextBox 7">
            <a:extLst>
              <a:ext uri="{FF2B5EF4-FFF2-40B4-BE49-F238E27FC236}">
                <a16:creationId xmlns:a16="http://schemas.microsoft.com/office/drawing/2014/main" id="{95D948E7-2647-593D-457D-9D2FC0FEF509}"/>
              </a:ext>
            </a:extLst>
          </p:cNvPr>
          <p:cNvSpPr txBox="1"/>
          <p:nvPr/>
        </p:nvSpPr>
        <p:spPr>
          <a:xfrm>
            <a:off x="7373972" y="5805157"/>
            <a:ext cx="2848857" cy="307777"/>
          </a:xfrm>
          <a:prstGeom prst="rect">
            <a:avLst/>
          </a:prstGeom>
          <a:noFill/>
        </p:spPr>
        <p:txBody>
          <a:bodyPr wrap="none" rtlCol="0">
            <a:spAutoFit/>
          </a:bodyPr>
          <a:lstStyle/>
          <a:p>
            <a:r>
              <a:rPr lang="en-US" sz="1400" dirty="0"/>
              <a:t>Dual-volume for promoted quad4</a:t>
            </a:r>
          </a:p>
        </p:txBody>
      </p:sp>
    </p:spTree>
    <p:extLst>
      <p:ext uri="{BB962C8B-B14F-4D97-AF65-F5344CB8AC3E}">
        <p14:creationId xmlns:p14="http://schemas.microsoft.com/office/powerpoint/2010/main" val="266993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31EF-05E0-775C-9837-BA4602583107}"/>
              </a:ext>
            </a:extLst>
          </p:cNvPr>
          <p:cNvSpPr>
            <a:spLocks noGrp="1"/>
          </p:cNvSpPr>
          <p:nvPr>
            <p:ph type="title"/>
          </p:nvPr>
        </p:nvSpPr>
        <p:spPr/>
        <p:txBody>
          <a:bodyPr/>
          <a:lstStyle/>
          <a:p>
            <a:r>
              <a:rPr lang="en-US" dirty="0"/>
              <a:t>Work!</a:t>
            </a:r>
          </a:p>
        </p:txBody>
      </p:sp>
      <p:sp>
        <p:nvSpPr>
          <p:cNvPr id="3" name="Slide Number Placeholder 2">
            <a:extLst>
              <a:ext uri="{FF2B5EF4-FFF2-40B4-BE49-F238E27FC236}">
                <a16:creationId xmlns:a16="http://schemas.microsoft.com/office/drawing/2014/main" id="{C705C969-4E55-1ED3-02CC-0CC19A202556}"/>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0344808A-B060-0CC9-C365-5246F2553E14}"/>
              </a:ext>
            </a:extLst>
          </p:cNvPr>
          <p:cNvSpPr>
            <a:spLocks noGrp="1"/>
          </p:cNvSpPr>
          <p:nvPr>
            <p:ph sz="quarter" idx="11"/>
          </p:nvPr>
        </p:nvSpPr>
        <p:spPr/>
        <p:txBody>
          <a:bodyPr/>
          <a:lstStyle/>
          <a:p>
            <a:r>
              <a:rPr lang="en-US" dirty="0"/>
              <a:t>Obviously, the promoted element has far more nodes</a:t>
            </a:r>
          </a:p>
          <a:p>
            <a:r>
              <a:rPr lang="en-US" dirty="0"/>
              <a:t>Gauss-</a:t>
            </a:r>
            <a:r>
              <a:rPr lang="en-US" dirty="0" err="1"/>
              <a:t>Lobatto</a:t>
            </a:r>
            <a:r>
              <a:rPr lang="en-US" dirty="0"/>
              <a:t>: nodes</a:t>
            </a:r>
          </a:p>
          <a:p>
            <a:r>
              <a:rPr lang="en-US" dirty="0"/>
              <a:t>Gauss-Legendre: sub-control surfaces</a:t>
            </a:r>
          </a:p>
          <a:p>
            <a:r>
              <a:rPr lang="en-US" dirty="0"/>
              <a:t> </a:t>
            </a:r>
          </a:p>
        </p:txBody>
      </p:sp>
      <p:pic>
        <p:nvPicPr>
          <p:cNvPr id="5" name="Picture 4">
            <a:extLst>
              <a:ext uri="{FF2B5EF4-FFF2-40B4-BE49-F238E27FC236}">
                <a16:creationId xmlns:a16="http://schemas.microsoft.com/office/drawing/2014/main" id="{D185C641-9AB8-081A-8B00-F4BE8D3C5D12}"/>
              </a:ext>
            </a:extLst>
          </p:cNvPr>
          <p:cNvPicPr>
            <a:picLocks noChangeAspect="1"/>
          </p:cNvPicPr>
          <p:nvPr/>
        </p:nvPicPr>
        <p:blipFill rotWithShape="1">
          <a:blip r:embed="rId2">
            <a:extLst>
              <a:ext uri="{28A0092B-C50C-407E-A947-70E740481C1C}">
                <a14:useLocalDpi xmlns:a14="http://schemas.microsoft.com/office/drawing/2010/main" val="0"/>
              </a:ext>
            </a:extLst>
          </a:blip>
          <a:srcRect l="49619" b="66830"/>
          <a:stretch/>
        </p:blipFill>
        <p:spPr>
          <a:xfrm>
            <a:off x="196084" y="2612472"/>
            <a:ext cx="4271480" cy="4204391"/>
          </a:xfrm>
          <a:prstGeom prst="rect">
            <a:avLst/>
          </a:prstGeom>
        </p:spPr>
      </p:pic>
      <p:pic>
        <p:nvPicPr>
          <p:cNvPr id="6" name="Picture 5">
            <a:extLst>
              <a:ext uri="{FF2B5EF4-FFF2-40B4-BE49-F238E27FC236}">
                <a16:creationId xmlns:a16="http://schemas.microsoft.com/office/drawing/2014/main" id="{41EA278F-2915-5E57-5D0A-39081655447F}"/>
              </a:ext>
            </a:extLst>
          </p:cNvPr>
          <p:cNvPicPr>
            <a:picLocks noChangeAspect="1"/>
          </p:cNvPicPr>
          <p:nvPr/>
        </p:nvPicPr>
        <p:blipFill rotWithShape="1">
          <a:blip r:embed="rId2">
            <a:extLst>
              <a:ext uri="{28A0092B-C50C-407E-A947-70E740481C1C}">
                <a14:useLocalDpi xmlns:a14="http://schemas.microsoft.com/office/drawing/2010/main" val="0"/>
              </a:ext>
            </a:extLst>
          </a:blip>
          <a:srcRect l="49619" t="66648"/>
          <a:stretch/>
        </p:blipFill>
        <p:spPr>
          <a:xfrm>
            <a:off x="4633993" y="2550480"/>
            <a:ext cx="4271480" cy="4227453"/>
          </a:xfrm>
          <a:prstGeom prst="rect">
            <a:avLst/>
          </a:prstGeom>
        </p:spPr>
      </p:pic>
      <p:pic>
        <p:nvPicPr>
          <p:cNvPr id="7" name="Picture 6">
            <a:extLst>
              <a:ext uri="{FF2B5EF4-FFF2-40B4-BE49-F238E27FC236}">
                <a16:creationId xmlns:a16="http://schemas.microsoft.com/office/drawing/2014/main" id="{4BB776C0-81A5-1429-6E78-ED35A0E357B2}"/>
              </a:ext>
            </a:extLst>
          </p:cNvPr>
          <p:cNvPicPr>
            <a:picLocks noChangeAspect="1"/>
          </p:cNvPicPr>
          <p:nvPr/>
        </p:nvPicPr>
        <p:blipFill rotWithShape="1">
          <a:blip r:embed="rId3">
            <a:extLst>
              <a:ext uri="{28A0092B-C50C-407E-A947-70E740481C1C}">
                <a14:useLocalDpi xmlns:a14="http://schemas.microsoft.com/office/drawing/2010/main" val="0"/>
              </a:ext>
            </a:extLst>
          </a:blip>
          <a:srcRect r="22997"/>
          <a:stretch/>
        </p:blipFill>
        <p:spPr>
          <a:xfrm>
            <a:off x="9388085" y="330233"/>
            <a:ext cx="2112353" cy="1353023"/>
          </a:xfrm>
          <a:prstGeom prst="rect">
            <a:avLst/>
          </a:prstGeom>
        </p:spPr>
      </p:pic>
      <p:pic>
        <p:nvPicPr>
          <p:cNvPr id="8" name="Picture 7">
            <a:extLst>
              <a:ext uri="{FF2B5EF4-FFF2-40B4-BE49-F238E27FC236}">
                <a16:creationId xmlns:a16="http://schemas.microsoft.com/office/drawing/2014/main" id="{F99ACDCA-350B-6EC1-F956-615502E2FFDA}"/>
              </a:ext>
            </a:extLst>
          </p:cNvPr>
          <p:cNvPicPr>
            <a:picLocks noChangeAspect="1"/>
          </p:cNvPicPr>
          <p:nvPr/>
        </p:nvPicPr>
        <p:blipFill rotWithShape="1">
          <a:blip r:embed="rId4">
            <a:extLst>
              <a:ext uri="{28A0092B-C50C-407E-A947-70E740481C1C}">
                <a14:useLocalDpi xmlns:a14="http://schemas.microsoft.com/office/drawing/2010/main" val="0"/>
              </a:ext>
            </a:extLst>
          </a:blip>
          <a:srcRect r="20030"/>
          <a:stretch/>
        </p:blipFill>
        <p:spPr>
          <a:xfrm>
            <a:off x="9388085" y="1339443"/>
            <a:ext cx="2193741" cy="1353024"/>
          </a:xfrm>
          <a:prstGeom prst="rect">
            <a:avLst/>
          </a:prstGeom>
        </p:spPr>
      </p:pic>
      <p:sp>
        <p:nvSpPr>
          <p:cNvPr id="9" name="TextBox 8">
            <a:extLst>
              <a:ext uri="{FF2B5EF4-FFF2-40B4-BE49-F238E27FC236}">
                <a16:creationId xmlns:a16="http://schemas.microsoft.com/office/drawing/2014/main" id="{B1AD394E-4F1D-8365-D01E-A64F1AF5A6B1}"/>
              </a:ext>
            </a:extLst>
          </p:cNvPr>
          <p:cNvSpPr txBox="1"/>
          <p:nvPr/>
        </p:nvSpPr>
        <p:spPr>
          <a:xfrm>
            <a:off x="9307061" y="2543467"/>
            <a:ext cx="2193378" cy="738664"/>
          </a:xfrm>
          <a:prstGeom prst="rect">
            <a:avLst/>
          </a:prstGeom>
          <a:noFill/>
        </p:spPr>
        <p:txBody>
          <a:bodyPr wrap="square" rtlCol="0">
            <a:spAutoFit/>
          </a:bodyPr>
          <a:lstStyle/>
          <a:p>
            <a:pPr algn="ctr"/>
            <a:r>
              <a:rPr lang="en-US" sz="1400" dirty="0"/>
              <a:t>Rotating cube (Re 4000, RPM 3600) P=1 (top) and P=2 (bottom)</a:t>
            </a:r>
          </a:p>
        </p:txBody>
      </p:sp>
      <p:pic>
        <p:nvPicPr>
          <p:cNvPr id="10" name="Picture 9">
            <a:extLst>
              <a:ext uri="{FF2B5EF4-FFF2-40B4-BE49-F238E27FC236}">
                <a16:creationId xmlns:a16="http://schemas.microsoft.com/office/drawing/2014/main" id="{1DAA6310-B6C8-4AEB-CB1B-B7DE65B59502}"/>
              </a:ext>
            </a:extLst>
          </p:cNvPr>
          <p:cNvPicPr>
            <a:picLocks noChangeAspect="1"/>
          </p:cNvPicPr>
          <p:nvPr/>
        </p:nvPicPr>
        <p:blipFill rotWithShape="1">
          <a:blip r:embed="rId5">
            <a:extLst>
              <a:ext uri="{28A0092B-C50C-407E-A947-70E740481C1C}">
                <a14:useLocalDpi xmlns:a14="http://schemas.microsoft.com/office/drawing/2010/main" val="0"/>
              </a:ext>
            </a:extLst>
          </a:blip>
          <a:srcRect l="8847" r="6988"/>
          <a:stretch/>
        </p:blipFill>
        <p:spPr>
          <a:xfrm>
            <a:off x="9307061" y="3192077"/>
            <a:ext cx="2237240" cy="3439957"/>
          </a:xfrm>
          <a:prstGeom prst="rect">
            <a:avLst/>
          </a:prstGeom>
        </p:spPr>
      </p:pic>
    </p:spTree>
    <p:extLst>
      <p:ext uri="{BB962C8B-B14F-4D97-AF65-F5344CB8AC3E}">
        <p14:creationId xmlns:p14="http://schemas.microsoft.com/office/powerpoint/2010/main" val="150134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92F7-420F-86C4-6806-C63FDE18E62B}"/>
              </a:ext>
            </a:extLst>
          </p:cNvPr>
          <p:cNvSpPr>
            <a:spLocks noGrp="1"/>
          </p:cNvSpPr>
          <p:nvPr>
            <p:ph type="title"/>
          </p:nvPr>
        </p:nvSpPr>
        <p:spPr/>
        <p:txBody>
          <a:bodyPr/>
          <a:lstStyle/>
          <a:p>
            <a:r>
              <a:rPr lang="en-US" dirty="0"/>
              <a:t>Timely Publications on Next Generation Platforms</a:t>
            </a:r>
          </a:p>
        </p:txBody>
      </p:sp>
      <p:sp>
        <p:nvSpPr>
          <p:cNvPr id="3" name="Slide Number Placeholder 2">
            <a:extLst>
              <a:ext uri="{FF2B5EF4-FFF2-40B4-BE49-F238E27FC236}">
                <a16:creationId xmlns:a16="http://schemas.microsoft.com/office/drawing/2014/main" id="{F732DB12-7EE7-CB94-471D-543B01E9C113}"/>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D66A6546-EC6F-4500-ADA6-AC9A19E1059E}"/>
              </a:ext>
            </a:extLst>
          </p:cNvPr>
          <p:cNvSpPr>
            <a:spLocks noGrp="1"/>
          </p:cNvSpPr>
          <p:nvPr>
            <p:ph sz="quarter" idx="11"/>
          </p:nvPr>
        </p:nvSpPr>
        <p:spPr>
          <a:xfrm>
            <a:off x="647700" y="1409699"/>
            <a:ext cx="3605645" cy="5061687"/>
          </a:xfrm>
        </p:spPr>
        <p:txBody>
          <a:bodyPr/>
          <a:lstStyle/>
          <a:p>
            <a:r>
              <a:rPr lang="en-US" dirty="0" err="1"/>
              <a:t>Knaus</a:t>
            </a:r>
            <a:r>
              <a:rPr lang="en-US" dirty="0"/>
              <a:t>, Robert. 2022. “A Fast Matrix-Free Approach to the High-Order Control Volume Finite Element Method with Application to Low-Mach Flow.” Computers &amp; Fluids, </a:t>
            </a:r>
            <a:r>
              <a:rPr lang="en-US" i="1" dirty="0">
                <a:hlinkClick r:id="rId2"/>
              </a:rPr>
              <a:t>https://doi.org/10.1016/j.compfluid.2022.105408</a:t>
            </a:r>
            <a:endParaRPr lang="en-US" dirty="0"/>
          </a:p>
        </p:txBody>
      </p:sp>
      <p:pic>
        <p:nvPicPr>
          <p:cNvPr id="6" name="Picture 5">
            <a:extLst>
              <a:ext uri="{FF2B5EF4-FFF2-40B4-BE49-F238E27FC236}">
                <a16:creationId xmlns:a16="http://schemas.microsoft.com/office/drawing/2014/main" id="{37DF1AFA-6883-0389-FBA5-592A3BCB6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915" y="976451"/>
            <a:ext cx="7004077" cy="5620292"/>
          </a:xfrm>
          <a:prstGeom prst="rect">
            <a:avLst/>
          </a:prstGeom>
        </p:spPr>
      </p:pic>
    </p:spTree>
    <p:extLst>
      <p:ext uri="{BB962C8B-B14F-4D97-AF65-F5344CB8AC3E}">
        <p14:creationId xmlns:p14="http://schemas.microsoft.com/office/powerpoint/2010/main" val="343927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C54BB-1196-C5E8-7824-C16D65D6B145}"/>
              </a:ext>
            </a:extLst>
          </p:cNvPr>
          <p:cNvSpPr>
            <a:spLocks noGrp="1"/>
          </p:cNvSpPr>
          <p:nvPr>
            <p:ph type="title"/>
          </p:nvPr>
        </p:nvSpPr>
        <p:spPr/>
        <p:txBody>
          <a:bodyPr/>
          <a:lstStyle/>
          <a:p>
            <a:r>
              <a:rPr lang="en-US" dirty="0"/>
              <a:t>High Performance Computing for CFD: Conclusions</a:t>
            </a:r>
          </a:p>
        </p:txBody>
      </p:sp>
      <p:sp>
        <p:nvSpPr>
          <p:cNvPr id="3" name="Slide Number Placeholder 2">
            <a:extLst>
              <a:ext uri="{FF2B5EF4-FFF2-40B4-BE49-F238E27FC236}">
                <a16:creationId xmlns:a16="http://schemas.microsoft.com/office/drawing/2014/main" id="{E9263BC0-2FC3-F3AA-76D4-B374F91B34E0}"/>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CC171078-5BDD-8561-026D-10DED233A1D0}"/>
              </a:ext>
            </a:extLst>
          </p:cNvPr>
          <p:cNvSpPr>
            <a:spLocks noGrp="1"/>
          </p:cNvSpPr>
          <p:nvPr>
            <p:ph sz="quarter" idx="11"/>
          </p:nvPr>
        </p:nvSpPr>
        <p:spPr/>
        <p:txBody>
          <a:bodyPr/>
          <a:lstStyle/>
          <a:p>
            <a:pPr marL="342900" indent="-342900">
              <a:buFont typeface="Arial" panose="020B0604020202020204" pitchFamily="34" charset="0"/>
              <a:buChar char="•"/>
            </a:pPr>
            <a:r>
              <a:rPr lang="en-US" dirty="0"/>
              <a:t>Several fluids applications found in the low-Mach application space require HPC </a:t>
            </a:r>
          </a:p>
          <a:p>
            <a:pPr marL="342900" indent="-342900">
              <a:buFont typeface="Arial" panose="020B0604020202020204" pitchFamily="34" charset="0"/>
              <a:buChar char="•"/>
            </a:pPr>
            <a:r>
              <a:rPr lang="en-US" dirty="0"/>
              <a:t>Strong and weak scaling are of interest in engineering analysis</a:t>
            </a:r>
          </a:p>
          <a:p>
            <a:pPr marL="342900" indent="-342900">
              <a:buFont typeface="Arial" panose="020B0604020202020204" pitchFamily="34" charset="0"/>
              <a:buChar char="•"/>
            </a:pPr>
            <a:r>
              <a:rPr lang="en-US" dirty="0"/>
              <a:t>Communication bottlenecks can affect scaling</a:t>
            </a:r>
          </a:p>
          <a:p>
            <a:pPr marL="342900" indent="-342900">
              <a:buFont typeface="Arial" panose="020B0604020202020204" pitchFamily="34" charset="0"/>
              <a:buChar char="•"/>
            </a:pPr>
            <a:r>
              <a:rPr lang="en-US" dirty="0"/>
              <a:t>From a user-perspective, scaling is critical to efficiently deploying production simulation results</a:t>
            </a:r>
          </a:p>
          <a:p>
            <a:pPr marL="342900" indent="-342900">
              <a:buFont typeface="Arial" panose="020B0604020202020204" pitchFamily="34" charset="0"/>
              <a:buChar char="•"/>
            </a:pPr>
            <a:r>
              <a:rPr lang="en-US" dirty="0"/>
              <a:t>Path towards NGP will require disruptive technology with significant code investments</a:t>
            </a:r>
          </a:p>
          <a:p>
            <a:endParaRPr lang="en-US" dirty="0"/>
          </a:p>
        </p:txBody>
      </p:sp>
    </p:spTree>
    <p:extLst>
      <p:ext uri="{BB962C8B-B14F-4D97-AF65-F5344CB8AC3E}">
        <p14:creationId xmlns:p14="http://schemas.microsoft.com/office/powerpoint/2010/main" val="16534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4718-8D2A-9498-CAE5-491F688C8413}"/>
              </a:ext>
            </a:extLst>
          </p:cNvPr>
          <p:cNvSpPr>
            <a:spLocks noGrp="1"/>
          </p:cNvSpPr>
          <p:nvPr>
            <p:ph type="title"/>
          </p:nvPr>
        </p:nvSpPr>
        <p:spPr/>
        <p:txBody>
          <a:bodyPr/>
          <a:lstStyle/>
          <a:p>
            <a:r>
              <a:rPr lang="en-US" dirty="0"/>
              <a:t>Disparity in Time and Length Scales, Fire</a:t>
            </a:r>
          </a:p>
        </p:txBody>
      </p:sp>
      <p:sp>
        <p:nvSpPr>
          <p:cNvPr id="3" name="Slide Number Placeholder 2">
            <a:extLst>
              <a:ext uri="{FF2B5EF4-FFF2-40B4-BE49-F238E27FC236}">
                <a16:creationId xmlns:a16="http://schemas.microsoft.com/office/drawing/2014/main" id="{4C84C67F-534B-7178-3E7F-500625CAFF9C}"/>
              </a:ext>
            </a:extLst>
          </p:cNvPr>
          <p:cNvSpPr>
            <a:spLocks noGrp="1"/>
          </p:cNvSpPr>
          <p:nvPr>
            <p:ph type="sldNum" sz="quarter" idx="10"/>
          </p:nvPr>
        </p:nvSpPr>
        <p:spPr/>
        <p:txBody>
          <a:bodyPr/>
          <a:lstStyle/>
          <a:p>
            <a:fld id="{4FAB73BC-B049-4115-A692-8D63A059BFB8}" type="slidenum">
              <a:rPr lang="en-US" smtClean="0"/>
              <a:pPr/>
              <a:t>3</a:t>
            </a:fld>
            <a:endParaRPr lang="en-US" dirty="0"/>
          </a:p>
        </p:txBody>
      </p:sp>
      <p:grpSp>
        <p:nvGrpSpPr>
          <p:cNvPr id="5" name="Group 3">
            <a:extLst>
              <a:ext uri="{FF2B5EF4-FFF2-40B4-BE49-F238E27FC236}">
                <a16:creationId xmlns:a16="http://schemas.microsoft.com/office/drawing/2014/main" id="{7CECB998-5448-AC92-4BE7-F4ED3894EDFB}"/>
              </a:ext>
            </a:extLst>
          </p:cNvPr>
          <p:cNvGrpSpPr>
            <a:grpSpLocks/>
          </p:cNvGrpSpPr>
          <p:nvPr/>
        </p:nvGrpSpPr>
        <p:grpSpPr bwMode="auto">
          <a:xfrm>
            <a:off x="2153444" y="1184275"/>
            <a:ext cx="7885113" cy="5472113"/>
            <a:chOff x="307" y="720"/>
            <a:chExt cx="4967" cy="3447"/>
          </a:xfrm>
        </p:grpSpPr>
        <p:sp>
          <p:nvSpPr>
            <p:cNvPr id="6" name="Freeform 4">
              <a:extLst>
                <a:ext uri="{FF2B5EF4-FFF2-40B4-BE49-F238E27FC236}">
                  <a16:creationId xmlns:a16="http://schemas.microsoft.com/office/drawing/2014/main" id="{87583270-6486-ED90-772E-94A690A4A061}"/>
                </a:ext>
              </a:extLst>
            </p:cNvPr>
            <p:cNvSpPr>
              <a:spLocks/>
            </p:cNvSpPr>
            <p:nvPr/>
          </p:nvSpPr>
          <p:spPr bwMode="auto">
            <a:xfrm>
              <a:off x="2620" y="904"/>
              <a:ext cx="2520" cy="1812"/>
            </a:xfrm>
            <a:custGeom>
              <a:avLst/>
              <a:gdLst/>
              <a:ahLst/>
              <a:cxnLst>
                <a:cxn ang="0">
                  <a:pos x="2216" y="0"/>
                </a:cxn>
                <a:cxn ang="0">
                  <a:pos x="2520" y="564"/>
                </a:cxn>
                <a:cxn ang="0">
                  <a:pos x="0" y="1812"/>
                </a:cxn>
                <a:cxn ang="0">
                  <a:pos x="1080" y="592"/>
                </a:cxn>
                <a:cxn ang="0">
                  <a:pos x="1092" y="608"/>
                </a:cxn>
                <a:cxn ang="0">
                  <a:pos x="1396" y="440"/>
                </a:cxn>
                <a:cxn ang="0">
                  <a:pos x="2216" y="0"/>
                </a:cxn>
              </a:cxnLst>
              <a:rect l="0" t="0" r="r" b="b"/>
              <a:pathLst>
                <a:path w="2520" h="1812">
                  <a:moveTo>
                    <a:pt x="2216" y="0"/>
                  </a:moveTo>
                  <a:lnTo>
                    <a:pt x="2520" y="564"/>
                  </a:lnTo>
                  <a:lnTo>
                    <a:pt x="0" y="1812"/>
                  </a:lnTo>
                  <a:cubicBezTo>
                    <a:pt x="362" y="1407"/>
                    <a:pt x="908" y="1107"/>
                    <a:pt x="1080" y="592"/>
                  </a:cubicBezTo>
                  <a:cubicBezTo>
                    <a:pt x="1089" y="606"/>
                    <a:pt x="1085" y="601"/>
                    <a:pt x="1092" y="608"/>
                  </a:cubicBezTo>
                  <a:lnTo>
                    <a:pt x="1396" y="440"/>
                  </a:lnTo>
                  <a:lnTo>
                    <a:pt x="2216" y="0"/>
                  </a:lnTo>
                  <a:close/>
                </a:path>
              </a:pathLst>
            </a:custGeom>
            <a:gradFill rotWithShape="0">
              <a:gsLst>
                <a:gs pos="0">
                  <a:schemeClr val="accent1">
                    <a:gamma/>
                    <a:tint val="33333"/>
                    <a:invGamma/>
                  </a:schemeClr>
                </a:gs>
                <a:gs pos="100000">
                  <a:schemeClr val="accent1"/>
                </a:gs>
              </a:gsLst>
              <a:lin ang="18900000" scaled="1"/>
            </a:gradFill>
            <a:ln w="9525">
              <a:solidFill>
                <a:srgbClr val="000000"/>
              </a:solidFill>
              <a:round/>
              <a:headEnd/>
              <a:tailEnd/>
            </a:ln>
            <a:effectLst/>
          </p:spPr>
          <p:txBody>
            <a:bodyPr wrap="none" anchor="ctr">
              <a:prstTxWarp prst="textNoShape">
                <a:avLst/>
              </a:prstTxWarp>
            </a:bodyPr>
            <a:lstStyle/>
            <a:p>
              <a:pPr>
                <a:defRPr/>
              </a:pPr>
              <a:endParaRPr lang="en-US"/>
            </a:p>
          </p:txBody>
        </p:sp>
        <p:sp>
          <p:nvSpPr>
            <p:cNvPr id="7" name="Freeform 5">
              <a:extLst>
                <a:ext uri="{FF2B5EF4-FFF2-40B4-BE49-F238E27FC236}">
                  <a16:creationId xmlns:a16="http://schemas.microsoft.com/office/drawing/2014/main" id="{C67C4635-8344-62E6-DD34-FD7C0F4EFE6C}"/>
                </a:ext>
              </a:extLst>
            </p:cNvPr>
            <p:cNvSpPr>
              <a:spLocks/>
            </p:cNvSpPr>
            <p:nvPr/>
          </p:nvSpPr>
          <p:spPr bwMode="auto">
            <a:xfrm>
              <a:off x="2936" y="720"/>
              <a:ext cx="1716" cy="996"/>
            </a:xfrm>
            <a:custGeom>
              <a:avLst/>
              <a:gdLst/>
              <a:ahLst/>
              <a:cxnLst>
                <a:cxn ang="0">
                  <a:pos x="1716" y="0"/>
                </a:cxn>
                <a:cxn ang="0">
                  <a:pos x="992" y="0"/>
                </a:cxn>
                <a:cxn ang="0">
                  <a:pos x="0" y="996"/>
                </a:cxn>
                <a:cxn ang="0">
                  <a:pos x="748" y="996"/>
                </a:cxn>
                <a:cxn ang="0">
                  <a:pos x="1716" y="0"/>
                </a:cxn>
              </a:cxnLst>
              <a:rect l="0" t="0" r="r" b="b"/>
              <a:pathLst>
                <a:path w="1716" h="996">
                  <a:moveTo>
                    <a:pt x="1716" y="0"/>
                  </a:moveTo>
                  <a:lnTo>
                    <a:pt x="992" y="0"/>
                  </a:lnTo>
                  <a:lnTo>
                    <a:pt x="0" y="996"/>
                  </a:lnTo>
                  <a:lnTo>
                    <a:pt x="748" y="996"/>
                  </a:lnTo>
                  <a:lnTo>
                    <a:pt x="1716" y="0"/>
                  </a:lnTo>
                  <a:close/>
                </a:path>
              </a:pathLst>
            </a:custGeom>
            <a:gradFill rotWithShape="0">
              <a:gsLst>
                <a:gs pos="0">
                  <a:schemeClr val="accent2">
                    <a:gamma/>
                    <a:tint val="54510"/>
                    <a:invGamma/>
                  </a:schemeClr>
                </a:gs>
                <a:gs pos="50000">
                  <a:schemeClr val="accent2"/>
                </a:gs>
                <a:gs pos="100000">
                  <a:schemeClr val="accent2">
                    <a:gamma/>
                    <a:tint val="54510"/>
                    <a:invGamma/>
                  </a:schemeClr>
                </a:gs>
              </a:gsLst>
              <a:lin ang="18900000" scaled="1"/>
            </a:gradFill>
            <a:ln w="9525">
              <a:solidFill>
                <a:srgbClr val="000000"/>
              </a:solidFill>
              <a:round/>
              <a:headEnd/>
              <a:tailEnd/>
            </a:ln>
            <a:effectLst/>
          </p:spPr>
          <p:txBody>
            <a:bodyPr wrap="none" anchor="ctr">
              <a:prstTxWarp prst="textNoShape">
                <a:avLst/>
              </a:prstTxWarp>
            </a:bodyPr>
            <a:lstStyle/>
            <a:p>
              <a:pPr>
                <a:defRPr/>
              </a:pPr>
              <a:endParaRPr lang="en-US"/>
            </a:p>
          </p:txBody>
        </p:sp>
        <p:sp>
          <p:nvSpPr>
            <p:cNvPr id="8" name="Text Box 6">
              <a:extLst>
                <a:ext uri="{FF2B5EF4-FFF2-40B4-BE49-F238E27FC236}">
                  <a16:creationId xmlns:a16="http://schemas.microsoft.com/office/drawing/2014/main" id="{7380641C-74C2-052C-7A68-6587AC9318FF}"/>
                </a:ext>
              </a:extLst>
            </p:cNvPr>
            <p:cNvSpPr txBox="1">
              <a:spLocks noChangeArrowheads="1"/>
            </p:cNvSpPr>
            <p:nvPr/>
          </p:nvSpPr>
          <p:spPr bwMode="auto">
            <a:xfrm>
              <a:off x="2946" y="720"/>
              <a:ext cx="2244" cy="231"/>
            </a:xfrm>
            <a:prstGeom prst="rect">
              <a:avLst/>
            </a:prstGeom>
            <a:noFill/>
            <a:ln w="9525">
              <a:noFill/>
              <a:miter lim="800000"/>
              <a:headEnd/>
              <a:tailEnd/>
            </a:ln>
          </p:spPr>
          <p:txBody>
            <a:bodyPr>
              <a:prstTxWarp prst="textNoShape">
                <a:avLst/>
              </a:prstTxWarp>
              <a:spAutoFit/>
            </a:bodyPr>
            <a:lstStyle/>
            <a:p>
              <a:pPr algn="l"/>
              <a:r>
                <a:rPr lang="en-US" sz="1800" b="1"/>
                <a:t>Engineering Scale of Interest</a:t>
              </a:r>
            </a:p>
          </p:txBody>
        </p:sp>
        <p:sp>
          <p:nvSpPr>
            <p:cNvPr id="9" name="Rectangle 7">
              <a:extLst>
                <a:ext uri="{FF2B5EF4-FFF2-40B4-BE49-F238E27FC236}">
                  <a16:creationId xmlns:a16="http://schemas.microsoft.com/office/drawing/2014/main" id="{E0F7A3F3-60F0-11A4-98B3-C7191D07B5A4}"/>
                </a:ext>
              </a:extLst>
            </p:cNvPr>
            <p:cNvSpPr>
              <a:spLocks noChangeArrowheads="1"/>
            </p:cNvSpPr>
            <p:nvPr/>
          </p:nvSpPr>
          <p:spPr bwMode="auto">
            <a:xfrm>
              <a:off x="2916" y="720"/>
              <a:ext cx="2304" cy="992"/>
            </a:xfrm>
            <a:prstGeom prst="rect">
              <a:avLst/>
            </a:prstGeom>
            <a:noFill/>
            <a:ln w="28575">
              <a:solidFill>
                <a:srgbClr val="000000"/>
              </a:solidFill>
              <a:miter lim="800000"/>
              <a:headEnd/>
              <a:tailEnd/>
            </a:ln>
          </p:spPr>
          <p:txBody>
            <a:bodyPr wrap="none" anchor="ctr">
              <a:prstTxWarp prst="textNoShape">
                <a:avLst/>
              </a:prstTxWarp>
            </a:bodyPr>
            <a:lstStyle/>
            <a:p>
              <a:endParaRPr lang="en-US"/>
            </a:p>
          </p:txBody>
        </p:sp>
        <p:sp>
          <p:nvSpPr>
            <p:cNvPr id="10" name="Text Box 8">
              <a:extLst>
                <a:ext uri="{FF2B5EF4-FFF2-40B4-BE49-F238E27FC236}">
                  <a16:creationId xmlns:a16="http://schemas.microsoft.com/office/drawing/2014/main" id="{39A01CCC-6436-BC41-F939-CC0C86FBA8B7}"/>
                </a:ext>
              </a:extLst>
            </p:cNvPr>
            <p:cNvSpPr txBox="1">
              <a:spLocks noChangeArrowheads="1"/>
            </p:cNvSpPr>
            <p:nvPr/>
          </p:nvSpPr>
          <p:spPr bwMode="auto">
            <a:xfrm rot="-1632315">
              <a:off x="3696" y="1248"/>
              <a:ext cx="1536" cy="212"/>
            </a:xfrm>
            <a:prstGeom prst="rect">
              <a:avLst/>
            </a:prstGeom>
            <a:noFill/>
            <a:ln w="9525">
              <a:noFill/>
              <a:miter lim="800000"/>
              <a:headEnd/>
              <a:tailEnd/>
            </a:ln>
          </p:spPr>
          <p:txBody>
            <a:bodyPr>
              <a:prstTxWarp prst="textNoShape">
                <a:avLst/>
              </a:prstTxWarp>
              <a:spAutoFit/>
            </a:bodyPr>
            <a:lstStyle/>
            <a:p>
              <a:pPr algn="r"/>
              <a:r>
                <a:rPr lang="en-US" sz="1600" b="1"/>
                <a:t>Convective Transport</a:t>
              </a:r>
            </a:p>
          </p:txBody>
        </p:sp>
        <p:sp>
          <p:nvSpPr>
            <p:cNvPr id="11" name="Line 9">
              <a:extLst>
                <a:ext uri="{FF2B5EF4-FFF2-40B4-BE49-F238E27FC236}">
                  <a16:creationId xmlns:a16="http://schemas.microsoft.com/office/drawing/2014/main" id="{879BB6A3-BC44-242E-4B0E-4A9BD32DACCE}"/>
                </a:ext>
              </a:extLst>
            </p:cNvPr>
            <p:cNvSpPr>
              <a:spLocks noChangeShapeType="1"/>
            </p:cNvSpPr>
            <p:nvPr/>
          </p:nvSpPr>
          <p:spPr bwMode="auto">
            <a:xfrm flipV="1">
              <a:off x="4464" y="1712"/>
              <a:ext cx="0" cy="1120"/>
            </a:xfrm>
            <a:prstGeom prst="line">
              <a:avLst/>
            </a:prstGeom>
            <a:noFill/>
            <a:ln w="28575">
              <a:solidFill>
                <a:srgbClr val="000000"/>
              </a:solidFill>
              <a:round/>
              <a:headEnd/>
              <a:tailEnd type="triangle" w="med" len="med"/>
            </a:ln>
          </p:spPr>
          <p:txBody>
            <a:bodyPr wrap="none" anchor="ctr">
              <a:prstTxWarp prst="textNoShape">
                <a:avLst/>
              </a:prstTxWarp>
            </a:bodyPr>
            <a:lstStyle/>
            <a:p>
              <a:endParaRPr lang="en-US"/>
            </a:p>
          </p:txBody>
        </p:sp>
        <p:sp>
          <p:nvSpPr>
            <p:cNvPr id="12" name="Text Box 10">
              <a:extLst>
                <a:ext uri="{FF2B5EF4-FFF2-40B4-BE49-F238E27FC236}">
                  <a16:creationId xmlns:a16="http://schemas.microsoft.com/office/drawing/2014/main" id="{5C68C0E1-CED3-75D8-20C2-E75F6795BC23}"/>
                </a:ext>
              </a:extLst>
            </p:cNvPr>
            <p:cNvSpPr txBox="1">
              <a:spLocks noChangeArrowheads="1"/>
            </p:cNvSpPr>
            <p:nvPr/>
          </p:nvSpPr>
          <p:spPr bwMode="auto">
            <a:xfrm rot="18845513">
              <a:off x="3240" y="1107"/>
              <a:ext cx="979" cy="366"/>
            </a:xfrm>
            <a:prstGeom prst="rect">
              <a:avLst/>
            </a:prstGeom>
            <a:noFill/>
            <a:ln w="9525">
              <a:noFill/>
              <a:miter lim="800000"/>
              <a:headEnd/>
              <a:tailEnd/>
            </a:ln>
          </p:spPr>
          <p:txBody>
            <a:bodyPr>
              <a:prstTxWarp prst="textNoShape">
                <a:avLst/>
              </a:prstTxWarp>
              <a:spAutoFit/>
            </a:bodyPr>
            <a:lstStyle/>
            <a:p>
              <a:r>
                <a:rPr lang="en-US" sz="1600" b="1"/>
                <a:t>Heat Transfer in Weapon</a:t>
              </a:r>
            </a:p>
          </p:txBody>
        </p:sp>
        <p:sp>
          <p:nvSpPr>
            <p:cNvPr id="13" name="Freeform 11">
              <a:extLst>
                <a:ext uri="{FF2B5EF4-FFF2-40B4-BE49-F238E27FC236}">
                  <a16:creationId xmlns:a16="http://schemas.microsoft.com/office/drawing/2014/main" id="{20DEC86F-A527-7BCD-77EE-78804BE50D20}"/>
                </a:ext>
              </a:extLst>
            </p:cNvPr>
            <p:cNvSpPr>
              <a:spLocks/>
            </p:cNvSpPr>
            <p:nvPr/>
          </p:nvSpPr>
          <p:spPr bwMode="auto">
            <a:xfrm>
              <a:off x="864" y="3200"/>
              <a:ext cx="1228" cy="560"/>
            </a:xfrm>
            <a:custGeom>
              <a:avLst/>
              <a:gdLst>
                <a:gd name="T0" fmla="*/ 0 w 1228"/>
                <a:gd name="T1" fmla="*/ 556 h 560"/>
                <a:gd name="T2" fmla="*/ 1052 w 1228"/>
                <a:gd name="T3" fmla="*/ 0 h 560"/>
                <a:gd name="T4" fmla="*/ 1228 w 1228"/>
                <a:gd name="T5" fmla="*/ 116 h 560"/>
                <a:gd name="T6" fmla="*/ 424 w 1228"/>
                <a:gd name="T7" fmla="*/ 560 h 560"/>
                <a:gd name="T8" fmla="*/ 0 w 1228"/>
                <a:gd name="T9" fmla="*/ 556 h 560"/>
                <a:gd name="T10" fmla="*/ 0 60000 65536"/>
                <a:gd name="T11" fmla="*/ 0 60000 65536"/>
                <a:gd name="T12" fmla="*/ 0 60000 65536"/>
                <a:gd name="T13" fmla="*/ 0 60000 65536"/>
                <a:gd name="T14" fmla="*/ 0 60000 65536"/>
                <a:gd name="T15" fmla="*/ 0 w 1228"/>
                <a:gd name="T16" fmla="*/ 0 h 560"/>
                <a:gd name="T17" fmla="*/ 1228 w 1228"/>
                <a:gd name="T18" fmla="*/ 560 h 560"/>
              </a:gdLst>
              <a:ahLst/>
              <a:cxnLst>
                <a:cxn ang="T10">
                  <a:pos x="T0" y="T1"/>
                </a:cxn>
                <a:cxn ang="T11">
                  <a:pos x="T2" y="T3"/>
                </a:cxn>
                <a:cxn ang="T12">
                  <a:pos x="T4" y="T5"/>
                </a:cxn>
                <a:cxn ang="T13">
                  <a:pos x="T6" y="T7"/>
                </a:cxn>
                <a:cxn ang="T14">
                  <a:pos x="T8" y="T9"/>
                </a:cxn>
              </a:cxnLst>
              <a:rect l="T15" t="T16" r="T17" b="T18"/>
              <a:pathLst>
                <a:path w="1228" h="560">
                  <a:moveTo>
                    <a:pt x="0" y="556"/>
                  </a:moveTo>
                  <a:lnTo>
                    <a:pt x="1052" y="0"/>
                  </a:lnTo>
                  <a:lnTo>
                    <a:pt x="1228" y="116"/>
                  </a:lnTo>
                  <a:lnTo>
                    <a:pt x="424" y="560"/>
                  </a:lnTo>
                  <a:lnTo>
                    <a:pt x="0" y="556"/>
                  </a:lnTo>
                  <a:close/>
                </a:path>
              </a:pathLst>
            </a:custGeom>
            <a:solidFill>
              <a:srgbClr val="FFFF66"/>
            </a:solidFill>
            <a:ln w="9525">
              <a:solidFill>
                <a:srgbClr val="000000"/>
              </a:solidFill>
              <a:round/>
              <a:headEnd/>
              <a:tailEnd/>
            </a:ln>
          </p:spPr>
          <p:txBody>
            <a:bodyPr wrap="none" anchor="ctr">
              <a:prstTxWarp prst="textNoShape">
                <a:avLst/>
              </a:prstTxWarp>
            </a:bodyPr>
            <a:lstStyle/>
            <a:p>
              <a:endParaRPr lang="en-US"/>
            </a:p>
          </p:txBody>
        </p:sp>
        <p:sp>
          <p:nvSpPr>
            <p:cNvPr id="14" name="Freeform 12">
              <a:extLst>
                <a:ext uri="{FF2B5EF4-FFF2-40B4-BE49-F238E27FC236}">
                  <a16:creationId xmlns:a16="http://schemas.microsoft.com/office/drawing/2014/main" id="{85ADD8A1-C074-7990-0CD9-A850A0AEB9F0}"/>
                </a:ext>
              </a:extLst>
            </p:cNvPr>
            <p:cNvSpPr>
              <a:spLocks/>
            </p:cNvSpPr>
            <p:nvPr/>
          </p:nvSpPr>
          <p:spPr bwMode="auto">
            <a:xfrm>
              <a:off x="1788" y="1700"/>
              <a:ext cx="1980" cy="1644"/>
            </a:xfrm>
            <a:custGeom>
              <a:avLst/>
              <a:gdLst>
                <a:gd name="T0" fmla="*/ 356 w 1980"/>
                <a:gd name="T1" fmla="*/ 1644 h 1644"/>
                <a:gd name="T2" fmla="*/ 1980 w 1980"/>
                <a:gd name="T3" fmla="*/ 0 h 1644"/>
                <a:gd name="T4" fmla="*/ 1392 w 1980"/>
                <a:gd name="T5" fmla="*/ 0 h 1644"/>
                <a:gd name="T6" fmla="*/ 0 w 1980"/>
                <a:gd name="T7" fmla="*/ 1560 h 1644"/>
                <a:gd name="T8" fmla="*/ 356 w 1980"/>
                <a:gd name="T9" fmla="*/ 1644 h 1644"/>
                <a:gd name="T10" fmla="*/ 0 60000 65536"/>
                <a:gd name="T11" fmla="*/ 0 60000 65536"/>
                <a:gd name="T12" fmla="*/ 0 60000 65536"/>
                <a:gd name="T13" fmla="*/ 0 60000 65536"/>
                <a:gd name="T14" fmla="*/ 0 60000 65536"/>
                <a:gd name="T15" fmla="*/ 0 w 1980"/>
                <a:gd name="T16" fmla="*/ 0 h 1644"/>
                <a:gd name="T17" fmla="*/ 1980 w 1980"/>
                <a:gd name="T18" fmla="*/ 1644 h 1644"/>
              </a:gdLst>
              <a:ahLst/>
              <a:cxnLst>
                <a:cxn ang="T10">
                  <a:pos x="T0" y="T1"/>
                </a:cxn>
                <a:cxn ang="T11">
                  <a:pos x="T2" y="T3"/>
                </a:cxn>
                <a:cxn ang="T12">
                  <a:pos x="T4" y="T5"/>
                </a:cxn>
                <a:cxn ang="T13">
                  <a:pos x="T6" y="T7"/>
                </a:cxn>
                <a:cxn ang="T14">
                  <a:pos x="T8" y="T9"/>
                </a:cxn>
              </a:cxnLst>
              <a:rect l="T15" t="T16" r="T17" b="T18"/>
              <a:pathLst>
                <a:path w="1980" h="1644">
                  <a:moveTo>
                    <a:pt x="356" y="1644"/>
                  </a:moveTo>
                  <a:lnTo>
                    <a:pt x="1980" y="0"/>
                  </a:lnTo>
                  <a:lnTo>
                    <a:pt x="1392" y="0"/>
                  </a:lnTo>
                  <a:lnTo>
                    <a:pt x="0" y="1560"/>
                  </a:lnTo>
                  <a:lnTo>
                    <a:pt x="356" y="1644"/>
                  </a:lnTo>
                  <a:close/>
                </a:path>
              </a:pathLst>
            </a:custGeom>
            <a:gradFill rotWithShape="0">
              <a:gsLst>
                <a:gs pos="0">
                  <a:srgbClr val="8B0000"/>
                </a:gs>
                <a:gs pos="50000">
                  <a:srgbClr val="FF0000"/>
                </a:gs>
                <a:gs pos="100000">
                  <a:srgbClr val="8B0000"/>
                </a:gs>
              </a:gsLst>
              <a:lin ang="18900000" scaled="1"/>
            </a:gradFill>
            <a:ln w="9525">
              <a:noFill/>
              <a:round/>
              <a:headEnd/>
              <a:tailEnd/>
            </a:ln>
          </p:spPr>
          <p:txBody>
            <a:bodyPr wrap="none" anchor="ctr">
              <a:prstTxWarp prst="textNoShape">
                <a:avLst/>
              </a:prstTxWarp>
            </a:bodyPr>
            <a:lstStyle/>
            <a:p>
              <a:endParaRPr lang="en-US"/>
            </a:p>
          </p:txBody>
        </p:sp>
        <p:sp>
          <p:nvSpPr>
            <p:cNvPr id="15" name="Text Box 13">
              <a:extLst>
                <a:ext uri="{FF2B5EF4-FFF2-40B4-BE49-F238E27FC236}">
                  <a16:creationId xmlns:a16="http://schemas.microsoft.com/office/drawing/2014/main" id="{D323C222-6F45-C69E-C706-54080C8D8C08}"/>
                </a:ext>
              </a:extLst>
            </p:cNvPr>
            <p:cNvSpPr txBox="1">
              <a:spLocks noChangeArrowheads="1"/>
            </p:cNvSpPr>
            <p:nvPr/>
          </p:nvSpPr>
          <p:spPr bwMode="auto">
            <a:xfrm rot="-2782202">
              <a:off x="2676" y="2100"/>
              <a:ext cx="612" cy="231"/>
            </a:xfrm>
            <a:prstGeom prst="rect">
              <a:avLst/>
            </a:prstGeom>
            <a:noFill/>
            <a:ln w="9525">
              <a:noFill/>
              <a:miter lim="800000"/>
              <a:headEnd/>
              <a:tailEnd/>
            </a:ln>
          </p:spPr>
          <p:txBody>
            <a:bodyPr wrap="none">
              <a:prstTxWarp prst="textNoShape">
                <a:avLst/>
              </a:prstTxWarp>
              <a:spAutoFit/>
            </a:bodyPr>
            <a:lstStyle/>
            <a:p>
              <a:pPr algn="l"/>
              <a:r>
                <a:rPr lang="en-US" sz="1800" b="1"/>
                <a:t>Flames</a:t>
              </a:r>
            </a:p>
          </p:txBody>
        </p:sp>
        <p:sp>
          <p:nvSpPr>
            <p:cNvPr id="16" name="Freeform 14">
              <a:extLst>
                <a:ext uri="{FF2B5EF4-FFF2-40B4-BE49-F238E27FC236}">
                  <a16:creationId xmlns:a16="http://schemas.microsoft.com/office/drawing/2014/main" id="{8AF76602-BA4A-3F12-5C15-EE3F2AB0977C}"/>
                </a:ext>
              </a:extLst>
            </p:cNvPr>
            <p:cNvSpPr>
              <a:spLocks/>
            </p:cNvSpPr>
            <p:nvPr/>
          </p:nvSpPr>
          <p:spPr bwMode="auto">
            <a:xfrm>
              <a:off x="1212" y="2092"/>
              <a:ext cx="1040" cy="1496"/>
            </a:xfrm>
            <a:custGeom>
              <a:avLst/>
              <a:gdLst>
                <a:gd name="T0" fmla="*/ 4 w 1040"/>
                <a:gd name="T1" fmla="*/ 4 h 1496"/>
                <a:gd name="T2" fmla="*/ 1040 w 1040"/>
                <a:gd name="T3" fmla="*/ 0 h 1496"/>
                <a:gd name="T4" fmla="*/ 1040 w 1040"/>
                <a:gd name="T5" fmla="*/ 1124 h 1496"/>
                <a:gd name="T6" fmla="*/ 0 w 1040"/>
                <a:gd name="T7" fmla="*/ 1496 h 1496"/>
                <a:gd name="T8" fmla="*/ 4 w 1040"/>
                <a:gd name="T9" fmla="*/ 4 h 1496"/>
                <a:gd name="T10" fmla="*/ 0 60000 65536"/>
                <a:gd name="T11" fmla="*/ 0 60000 65536"/>
                <a:gd name="T12" fmla="*/ 0 60000 65536"/>
                <a:gd name="T13" fmla="*/ 0 60000 65536"/>
                <a:gd name="T14" fmla="*/ 0 60000 65536"/>
                <a:gd name="T15" fmla="*/ 0 w 1040"/>
                <a:gd name="T16" fmla="*/ 0 h 1496"/>
                <a:gd name="T17" fmla="*/ 1040 w 1040"/>
                <a:gd name="T18" fmla="*/ 1496 h 1496"/>
              </a:gdLst>
              <a:ahLst/>
              <a:cxnLst>
                <a:cxn ang="T10">
                  <a:pos x="T0" y="T1"/>
                </a:cxn>
                <a:cxn ang="T11">
                  <a:pos x="T2" y="T3"/>
                </a:cxn>
                <a:cxn ang="T12">
                  <a:pos x="T4" y="T5"/>
                </a:cxn>
                <a:cxn ang="T13">
                  <a:pos x="T6" y="T7"/>
                </a:cxn>
                <a:cxn ang="T14">
                  <a:pos x="T8" y="T9"/>
                </a:cxn>
              </a:cxnLst>
              <a:rect l="T15" t="T16" r="T17" b="T18"/>
              <a:pathLst>
                <a:path w="1040" h="1496">
                  <a:moveTo>
                    <a:pt x="4" y="4"/>
                  </a:moveTo>
                  <a:lnTo>
                    <a:pt x="1040" y="0"/>
                  </a:lnTo>
                  <a:lnTo>
                    <a:pt x="1040" y="1124"/>
                  </a:lnTo>
                  <a:lnTo>
                    <a:pt x="0" y="1496"/>
                  </a:lnTo>
                  <a:lnTo>
                    <a:pt x="4" y="4"/>
                  </a:lnTo>
                  <a:close/>
                </a:path>
              </a:pathLst>
            </a:custGeom>
            <a:gradFill rotWithShape="0">
              <a:gsLst>
                <a:gs pos="0">
                  <a:srgbClr val="FFFF66"/>
                </a:gs>
                <a:gs pos="100000">
                  <a:srgbClr val="93933B"/>
                </a:gs>
              </a:gsLst>
              <a:lin ang="0" scaled="1"/>
            </a:gradFill>
            <a:ln w="9525">
              <a:solidFill>
                <a:srgbClr val="000000"/>
              </a:solidFill>
              <a:round/>
              <a:headEnd/>
              <a:tailEnd/>
            </a:ln>
          </p:spPr>
          <p:txBody>
            <a:bodyPr wrap="none" anchor="ctr">
              <a:prstTxWarp prst="textNoShape">
                <a:avLst/>
              </a:prstTxWarp>
            </a:bodyPr>
            <a:lstStyle/>
            <a:p>
              <a:endParaRPr lang="en-US"/>
            </a:p>
          </p:txBody>
        </p:sp>
        <p:sp>
          <p:nvSpPr>
            <p:cNvPr id="17" name="Text Box 15">
              <a:extLst>
                <a:ext uri="{FF2B5EF4-FFF2-40B4-BE49-F238E27FC236}">
                  <a16:creationId xmlns:a16="http://schemas.microsoft.com/office/drawing/2014/main" id="{A680531F-B7ED-39E7-BA70-78B1D3F3F608}"/>
                </a:ext>
              </a:extLst>
            </p:cNvPr>
            <p:cNvSpPr txBox="1">
              <a:spLocks noChangeArrowheads="1"/>
            </p:cNvSpPr>
            <p:nvPr/>
          </p:nvSpPr>
          <p:spPr bwMode="auto">
            <a:xfrm rot="-5400000">
              <a:off x="638" y="2672"/>
              <a:ext cx="1356" cy="231"/>
            </a:xfrm>
            <a:prstGeom prst="rect">
              <a:avLst/>
            </a:prstGeom>
            <a:noFill/>
            <a:ln w="9525">
              <a:noFill/>
              <a:miter lim="800000"/>
              <a:headEnd/>
              <a:tailEnd/>
            </a:ln>
          </p:spPr>
          <p:txBody>
            <a:bodyPr wrap="none">
              <a:prstTxWarp prst="textNoShape">
                <a:avLst/>
              </a:prstTxWarp>
              <a:spAutoFit/>
            </a:bodyPr>
            <a:lstStyle/>
            <a:p>
              <a:pPr algn="l"/>
              <a:r>
                <a:rPr lang="en-US" sz="1800" b="1"/>
                <a:t>Chemical Kinetics</a:t>
              </a:r>
            </a:p>
          </p:txBody>
        </p:sp>
        <p:sp>
          <p:nvSpPr>
            <p:cNvPr id="18" name="Text Box 16">
              <a:extLst>
                <a:ext uri="{FF2B5EF4-FFF2-40B4-BE49-F238E27FC236}">
                  <a16:creationId xmlns:a16="http://schemas.microsoft.com/office/drawing/2014/main" id="{BA323DFD-6B9E-5254-38CA-2C0356AFE8CD}"/>
                </a:ext>
              </a:extLst>
            </p:cNvPr>
            <p:cNvSpPr txBox="1">
              <a:spLocks noChangeArrowheads="1"/>
            </p:cNvSpPr>
            <p:nvPr/>
          </p:nvSpPr>
          <p:spPr bwMode="auto">
            <a:xfrm>
              <a:off x="1288" y="3536"/>
              <a:ext cx="1500" cy="231"/>
            </a:xfrm>
            <a:prstGeom prst="rect">
              <a:avLst/>
            </a:prstGeom>
            <a:noFill/>
            <a:ln w="9525">
              <a:noFill/>
              <a:miter lim="800000"/>
              <a:headEnd/>
              <a:tailEnd/>
            </a:ln>
          </p:spPr>
          <p:txBody>
            <a:bodyPr wrap="none">
              <a:prstTxWarp prst="textNoShape">
                <a:avLst/>
              </a:prstTxWarp>
              <a:spAutoFit/>
            </a:bodyPr>
            <a:lstStyle/>
            <a:p>
              <a:pPr algn="l"/>
              <a:r>
                <a:rPr lang="en-US" sz="1800" b="1"/>
                <a:t>Molecular Transport</a:t>
              </a:r>
            </a:p>
          </p:txBody>
        </p:sp>
        <p:sp>
          <p:nvSpPr>
            <p:cNvPr id="19" name="Text Box 17">
              <a:extLst>
                <a:ext uri="{FF2B5EF4-FFF2-40B4-BE49-F238E27FC236}">
                  <a16:creationId xmlns:a16="http://schemas.microsoft.com/office/drawing/2014/main" id="{A00BA073-1E84-D188-3F50-5DF375A49851}"/>
                </a:ext>
              </a:extLst>
            </p:cNvPr>
            <p:cNvSpPr txBox="1">
              <a:spLocks noChangeArrowheads="1"/>
            </p:cNvSpPr>
            <p:nvPr/>
          </p:nvSpPr>
          <p:spPr bwMode="auto">
            <a:xfrm>
              <a:off x="2256" y="2736"/>
              <a:ext cx="912" cy="404"/>
            </a:xfrm>
            <a:prstGeom prst="rect">
              <a:avLst/>
            </a:prstGeom>
            <a:noFill/>
            <a:ln w="9525">
              <a:noFill/>
              <a:miter lim="800000"/>
              <a:headEnd/>
              <a:tailEnd/>
            </a:ln>
          </p:spPr>
          <p:txBody>
            <a:bodyPr>
              <a:prstTxWarp prst="textNoShape">
                <a:avLst/>
              </a:prstTxWarp>
              <a:spAutoFit/>
            </a:bodyPr>
            <a:lstStyle/>
            <a:p>
              <a:pPr algn="l"/>
              <a:r>
                <a:rPr lang="en-US" sz="1800" b="1"/>
                <a:t>   Diffusive Transport</a:t>
              </a:r>
            </a:p>
          </p:txBody>
        </p:sp>
        <p:grpSp>
          <p:nvGrpSpPr>
            <p:cNvPr id="20" name="Group 18">
              <a:extLst>
                <a:ext uri="{FF2B5EF4-FFF2-40B4-BE49-F238E27FC236}">
                  <a16:creationId xmlns:a16="http://schemas.microsoft.com/office/drawing/2014/main" id="{10500BA4-1E54-1BD6-479D-84D892F83416}"/>
                </a:ext>
              </a:extLst>
            </p:cNvPr>
            <p:cNvGrpSpPr>
              <a:grpSpLocks/>
            </p:cNvGrpSpPr>
            <p:nvPr/>
          </p:nvGrpSpPr>
          <p:grpSpPr bwMode="auto">
            <a:xfrm>
              <a:off x="1440" y="1632"/>
              <a:ext cx="496" cy="1668"/>
              <a:chOff x="1440" y="1632"/>
              <a:chExt cx="496" cy="1668"/>
            </a:xfrm>
          </p:grpSpPr>
          <p:grpSp>
            <p:nvGrpSpPr>
              <p:cNvPr id="92" name="Group 19">
                <a:extLst>
                  <a:ext uri="{FF2B5EF4-FFF2-40B4-BE49-F238E27FC236}">
                    <a16:creationId xmlns:a16="http://schemas.microsoft.com/office/drawing/2014/main" id="{90AD02A6-7F8D-8B92-C018-9EB529A1E616}"/>
                  </a:ext>
                </a:extLst>
              </p:cNvPr>
              <p:cNvGrpSpPr>
                <a:grpSpLocks/>
              </p:cNvGrpSpPr>
              <p:nvPr/>
            </p:nvGrpSpPr>
            <p:grpSpPr bwMode="auto">
              <a:xfrm>
                <a:off x="1440" y="2100"/>
                <a:ext cx="496" cy="1200"/>
                <a:chOff x="1440" y="2100"/>
                <a:chExt cx="496" cy="1200"/>
              </a:xfrm>
            </p:grpSpPr>
            <p:sp>
              <p:nvSpPr>
                <p:cNvPr id="94" name="Text Box 20">
                  <a:extLst>
                    <a:ext uri="{FF2B5EF4-FFF2-40B4-BE49-F238E27FC236}">
                      <a16:creationId xmlns:a16="http://schemas.microsoft.com/office/drawing/2014/main" id="{603594F5-FC60-237F-D005-F550ECD99D8A}"/>
                    </a:ext>
                  </a:extLst>
                </p:cNvPr>
                <p:cNvSpPr txBox="1">
                  <a:spLocks noChangeArrowheads="1"/>
                </p:cNvSpPr>
                <p:nvPr/>
              </p:nvSpPr>
              <p:spPr bwMode="auto">
                <a:xfrm>
                  <a:off x="1470" y="2100"/>
                  <a:ext cx="436" cy="231"/>
                </a:xfrm>
                <a:prstGeom prst="rect">
                  <a:avLst/>
                </a:prstGeom>
                <a:noFill/>
                <a:ln w="9525">
                  <a:noFill/>
                  <a:miter lim="800000"/>
                  <a:headEnd/>
                  <a:tailEnd/>
                </a:ln>
              </p:spPr>
              <p:txBody>
                <a:bodyPr wrap="none">
                  <a:prstTxWarp prst="textNoShape">
                    <a:avLst/>
                  </a:prstTxWarp>
                  <a:spAutoFit/>
                </a:bodyPr>
                <a:lstStyle/>
                <a:p>
                  <a:pPr algn="l"/>
                  <a:r>
                    <a:rPr lang="en-US" sz="1800" b="1"/>
                    <a:t>Soot</a:t>
                  </a:r>
                </a:p>
              </p:txBody>
            </p:sp>
            <p:sp>
              <p:nvSpPr>
                <p:cNvPr id="95" name="Rectangle 21">
                  <a:extLst>
                    <a:ext uri="{FF2B5EF4-FFF2-40B4-BE49-F238E27FC236}">
                      <a16:creationId xmlns:a16="http://schemas.microsoft.com/office/drawing/2014/main" id="{C7D48778-72D7-439C-1F39-E48D4DEC1AB1}"/>
                    </a:ext>
                  </a:extLst>
                </p:cNvPr>
                <p:cNvSpPr>
                  <a:spLocks noChangeArrowheads="1"/>
                </p:cNvSpPr>
                <p:nvPr/>
              </p:nvSpPr>
              <p:spPr bwMode="auto">
                <a:xfrm>
                  <a:off x="1440" y="2100"/>
                  <a:ext cx="496" cy="1200"/>
                </a:xfrm>
                <a:prstGeom prst="rect">
                  <a:avLst/>
                </a:prstGeom>
                <a:noFill/>
                <a:ln w="28575">
                  <a:noFill/>
                  <a:miter lim="800000"/>
                  <a:headEnd/>
                  <a:tailEnd/>
                </a:ln>
              </p:spPr>
              <p:txBody>
                <a:bodyPr wrap="none" anchor="ctr">
                  <a:prstTxWarp prst="textNoShape">
                    <a:avLst/>
                  </a:prstTxWarp>
                </a:bodyPr>
                <a:lstStyle/>
                <a:p>
                  <a:endParaRPr lang="en-US"/>
                </a:p>
              </p:txBody>
            </p:sp>
          </p:grpSp>
          <p:sp>
            <p:nvSpPr>
              <p:cNvPr id="93" name="Line 22">
                <a:extLst>
                  <a:ext uri="{FF2B5EF4-FFF2-40B4-BE49-F238E27FC236}">
                    <a16:creationId xmlns:a16="http://schemas.microsoft.com/office/drawing/2014/main" id="{6229E915-D70D-666F-19D5-ADA486E616F2}"/>
                  </a:ext>
                </a:extLst>
              </p:cNvPr>
              <p:cNvSpPr>
                <a:spLocks noChangeShapeType="1"/>
              </p:cNvSpPr>
              <p:nvPr/>
            </p:nvSpPr>
            <p:spPr bwMode="auto">
              <a:xfrm>
                <a:off x="1680" y="1632"/>
                <a:ext cx="0" cy="472"/>
              </a:xfrm>
              <a:prstGeom prst="line">
                <a:avLst/>
              </a:prstGeom>
              <a:noFill/>
              <a:ln w="28575">
                <a:noFill/>
                <a:round/>
                <a:headEnd/>
                <a:tailEnd type="triangle" w="med" len="med"/>
              </a:ln>
            </p:spPr>
            <p:txBody>
              <a:bodyPr wrap="none" anchor="ctr">
                <a:prstTxWarp prst="textNoShape">
                  <a:avLst/>
                </a:prstTxWarp>
              </a:bodyPr>
              <a:lstStyle/>
              <a:p>
                <a:endParaRPr lang="en-US"/>
              </a:p>
            </p:txBody>
          </p:sp>
        </p:grpSp>
        <p:pic>
          <p:nvPicPr>
            <p:cNvPr id="21" name="Picture 23" descr="SootChain">
              <a:extLst>
                <a:ext uri="{FF2B5EF4-FFF2-40B4-BE49-F238E27FC236}">
                  <a16:creationId xmlns:a16="http://schemas.microsoft.com/office/drawing/2014/main" id="{124A5C93-0FFA-E2EA-94F3-2901C23FBF22}"/>
                </a:ext>
              </a:extLst>
            </p:cNvPr>
            <p:cNvPicPr>
              <a:picLocks noChangeAspect="1" noChangeArrowheads="1"/>
            </p:cNvPicPr>
            <p:nvPr/>
          </p:nvPicPr>
          <p:blipFill>
            <a:blip r:embed="rId2"/>
            <a:srcRect/>
            <a:stretch>
              <a:fillRect/>
            </a:stretch>
          </p:blipFill>
          <p:spPr bwMode="auto">
            <a:xfrm>
              <a:off x="1104" y="720"/>
              <a:ext cx="1296" cy="1015"/>
            </a:xfrm>
            <a:prstGeom prst="rect">
              <a:avLst/>
            </a:prstGeom>
            <a:noFill/>
            <a:ln w="9525">
              <a:solidFill>
                <a:srgbClr val="000000"/>
              </a:solidFill>
              <a:miter lim="800000"/>
              <a:headEnd/>
              <a:tailEnd/>
            </a:ln>
          </p:spPr>
        </p:pic>
        <p:grpSp>
          <p:nvGrpSpPr>
            <p:cNvPr id="22" name="Group 24">
              <a:extLst>
                <a:ext uri="{FF2B5EF4-FFF2-40B4-BE49-F238E27FC236}">
                  <a16:creationId xmlns:a16="http://schemas.microsoft.com/office/drawing/2014/main" id="{285BDFAF-DE6D-599E-BF3C-EF696CEE7FE7}"/>
                </a:ext>
              </a:extLst>
            </p:cNvPr>
            <p:cNvGrpSpPr>
              <a:grpSpLocks/>
            </p:cNvGrpSpPr>
            <p:nvPr/>
          </p:nvGrpSpPr>
          <p:grpSpPr bwMode="auto">
            <a:xfrm>
              <a:off x="1488" y="1424"/>
              <a:ext cx="3296" cy="2056"/>
              <a:chOff x="1488" y="1424"/>
              <a:chExt cx="3296" cy="2056"/>
            </a:xfrm>
          </p:grpSpPr>
          <p:sp>
            <p:nvSpPr>
              <p:cNvPr id="85" name="Text Box 25">
                <a:extLst>
                  <a:ext uri="{FF2B5EF4-FFF2-40B4-BE49-F238E27FC236}">
                    <a16:creationId xmlns:a16="http://schemas.microsoft.com/office/drawing/2014/main" id="{A3AB787A-3DA5-80D3-6F93-332C93F0D437}"/>
                  </a:ext>
                </a:extLst>
              </p:cNvPr>
              <p:cNvSpPr txBox="1">
                <a:spLocks noChangeArrowheads="1"/>
              </p:cNvSpPr>
              <p:nvPr/>
            </p:nvSpPr>
            <p:spPr bwMode="auto">
              <a:xfrm>
                <a:off x="2400" y="1824"/>
                <a:ext cx="601" cy="192"/>
              </a:xfrm>
              <a:prstGeom prst="rect">
                <a:avLst/>
              </a:prstGeom>
              <a:noFill/>
              <a:ln w="9525">
                <a:noFill/>
                <a:miter lim="800000"/>
                <a:headEnd/>
                <a:tailEnd/>
              </a:ln>
            </p:spPr>
            <p:txBody>
              <a:bodyPr wrap="none">
                <a:prstTxWarp prst="textNoShape">
                  <a:avLst/>
                </a:prstTxWarp>
                <a:spAutoFit/>
              </a:bodyPr>
              <a:lstStyle/>
              <a:p>
                <a:pPr algn="l"/>
                <a:r>
                  <a:rPr lang="en-US" sz="1400" b="1"/>
                  <a:t>Products</a:t>
                </a:r>
              </a:p>
            </p:txBody>
          </p:sp>
          <p:sp>
            <p:nvSpPr>
              <p:cNvPr id="86" name="Text Box 26">
                <a:extLst>
                  <a:ext uri="{FF2B5EF4-FFF2-40B4-BE49-F238E27FC236}">
                    <a16:creationId xmlns:a16="http://schemas.microsoft.com/office/drawing/2014/main" id="{248AECBB-08DC-FB50-4439-8903A0F56B29}"/>
                  </a:ext>
                </a:extLst>
              </p:cNvPr>
              <p:cNvSpPr txBox="1">
                <a:spLocks noChangeArrowheads="1"/>
              </p:cNvSpPr>
              <p:nvPr/>
            </p:nvSpPr>
            <p:spPr bwMode="auto">
              <a:xfrm rot="-1651269">
                <a:off x="3264" y="1967"/>
                <a:ext cx="1006" cy="192"/>
              </a:xfrm>
              <a:prstGeom prst="rect">
                <a:avLst/>
              </a:prstGeom>
              <a:noFill/>
              <a:ln w="9525">
                <a:noFill/>
                <a:miter lim="800000"/>
                <a:headEnd/>
                <a:tailEnd/>
              </a:ln>
            </p:spPr>
            <p:txBody>
              <a:bodyPr wrap="none">
                <a:prstTxWarp prst="textNoShape">
                  <a:avLst/>
                </a:prstTxWarp>
                <a:spAutoFit/>
              </a:bodyPr>
              <a:lstStyle/>
              <a:p>
                <a:pPr algn="l"/>
                <a:r>
                  <a:rPr lang="en-US" sz="1400" b="1"/>
                  <a:t>Fuel Distribution</a:t>
                </a:r>
              </a:p>
            </p:txBody>
          </p:sp>
          <p:grpSp>
            <p:nvGrpSpPr>
              <p:cNvPr id="87" name="Group 27">
                <a:extLst>
                  <a:ext uri="{FF2B5EF4-FFF2-40B4-BE49-F238E27FC236}">
                    <a16:creationId xmlns:a16="http://schemas.microsoft.com/office/drawing/2014/main" id="{1A6EEA4E-50D1-6C8E-CAFD-B7957F124EB7}"/>
                  </a:ext>
                </a:extLst>
              </p:cNvPr>
              <p:cNvGrpSpPr>
                <a:grpSpLocks/>
              </p:cNvGrpSpPr>
              <p:nvPr/>
            </p:nvGrpSpPr>
            <p:grpSpPr bwMode="auto">
              <a:xfrm>
                <a:off x="1488" y="1424"/>
                <a:ext cx="3296" cy="2056"/>
                <a:chOff x="1488" y="1424"/>
                <a:chExt cx="3296" cy="2056"/>
              </a:xfrm>
            </p:grpSpPr>
            <p:sp>
              <p:nvSpPr>
                <p:cNvPr id="89" name="Freeform 28">
                  <a:extLst>
                    <a:ext uri="{FF2B5EF4-FFF2-40B4-BE49-F238E27FC236}">
                      <a16:creationId xmlns:a16="http://schemas.microsoft.com/office/drawing/2014/main" id="{A0FFE0A4-134F-3FE1-5FB3-419C4C78DE25}"/>
                    </a:ext>
                  </a:extLst>
                </p:cNvPr>
                <p:cNvSpPr>
                  <a:spLocks/>
                </p:cNvSpPr>
                <p:nvPr/>
              </p:nvSpPr>
              <p:spPr bwMode="auto">
                <a:xfrm>
                  <a:off x="1488" y="1424"/>
                  <a:ext cx="3296" cy="2056"/>
                </a:xfrm>
                <a:custGeom>
                  <a:avLst/>
                  <a:gdLst>
                    <a:gd name="T0" fmla="*/ 3296 w 3296"/>
                    <a:gd name="T1" fmla="*/ 0 h 2056"/>
                    <a:gd name="T2" fmla="*/ 1888 w 3296"/>
                    <a:gd name="T3" fmla="*/ 736 h 2056"/>
                    <a:gd name="T4" fmla="*/ 760 w 3296"/>
                    <a:gd name="T5" fmla="*/ 1448 h 2056"/>
                    <a:gd name="T6" fmla="*/ 0 w 3296"/>
                    <a:gd name="T7" fmla="*/ 2056 h 2056"/>
                    <a:gd name="T8" fmla="*/ 0 60000 65536"/>
                    <a:gd name="T9" fmla="*/ 0 60000 65536"/>
                    <a:gd name="T10" fmla="*/ 0 60000 65536"/>
                    <a:gd name="T11" fmla="*/ 0 60000 65536"/>
                    <a:gd name="T12" fmla="*/ 0 w 3296"/>
                    <a:gd name="T13" fmla="*/ 0 h 2056"/>
                    <a:gd name="T14" fmla="*/ 3296 w 3296"/>
                    <a:gd name="T15" fmla="*/ 2056 h 2056"/>
                  </a:gdLst>
                  <a:ahLst/>
                  <a:cxnLst>
                    <a:cxn ang="T8">
                      <a:pos x="T0" y="T1"/>
                    </a:cxn>
                    <a:cxn ang="T9">
                      <a:pos x="T2" y="T3"/>
                    </a:cxn>
                    <a:cxn ang="T10">
                      <a:pos x="T4" y="T5"/>
                    </a:cxn>
                    <a:cxn ang="T11">
                      <a:pos x="T6" y="T7"/>
                    </a:cxn>
                  </a:cxnLst>
                  <a:rect l="T12" t="T13" r="T14" b="T15"/>
                  <a:pathLst>
                    <a:path w="3296" h="2056">
                      <a:moveTo>
                        <a:pt x="3296" y="0"/>
                      </a:moveTo>
                      <a:cubicBezTo>
                        <a:pt x="3061" y="123"/>
                        <a:pt x="2311" y="495"/>
                        <a:pt x="1888" y="736"/>
                      </a:cubicBezTo>
                      <a:cubicBezTo>
                        <a:pt x="1465" y="977"/>
                        <a:pt x="1075" y="1228"/>
                        <a:pt x="760" y="1448"/>
                      </a:cubicBezTo>
                      <a:cubicBezTo>
                        <a:pt x="445" y="1668"/>
                        <a:pt x="158" y="1929"/>
                        <a:pt x="0" y="2056"/>
                      </a:cubicBezTo>
                    </a:path>
                  </a:pathLst>
                </a:custGeom>
                <a:noFill/>
                <a:ln w="38100">
                  <a:noFill/>
                  <a:round/>
                  <a:headEnd/>
                  <a:tailEnd type="triangle" w="med" len="med"/>
                </a:ln>
              </p:spPr>
              <p:txBody>
                <a:bodyPr wrap="none" anchor="ctr">
                  <a:prstTxWarp prst="textNoShape">
                    <a:avLst/>
                  </a:prstTxWarp>
                </a:bodyPr>
                <a:lstStyle/>
                <a:p>
                  <a:endParaRPr lang="en-US"/>
                </a:p>
              </p:txBody>
            </p:sp>
            <p:sp>
              <p:nvSpPr>
                <p:cNvPr id="90" name="Freeform 29">
                  <a:extLst>
                    <a:ext uri="{FF2B5EF4-FFF2-40B4-BE49-F238E27FC236}">
                      <a16:creationId xmlns:a16="http://schemas.microsoft.com/office/drawing/2014/main" id="{D22B5B5E-B943-8597-7BCF-33E1F9869C03}"/>
                    </a:ext>
                  </a:extLst>
                </p:cNvPr>
                <p:cNvSpPr>
                  <a:spLocks/>
                </p:cNvSpPr>
                <p:nvPr/>
              </p:nvSpPr>
              <p:spPr bwMode="auto">
                <a:xfrm>
                  <a:off x="1488" y="1800"/>
                  <a:ext cx="1736" cy="1656"/>
                </a:xfrm>
                <a:custGeom>
                  <a:avLst/>
                  <a:gdLst>
                    <a:gd name="T0" fmla="*/ 0 w 1736"/>
                    <a:gd name="T1" fmla="*/ 1656 h 1656"/>
                    <a:gd name="T2" fmla="*/ 1736 w 1736"/>
                    <a:gd name="T3" fmla="*/ 0 h 1656"/>
                    <a:gd name="T4" fmla="*/ 0 60000 65536"/>
                    <a:gd name="T5" fmla="*/ 0 60000 65536"/>
                    <a:gd name="T6" fmla="*/ 0 w 1736"/>
                    <a:gd name="T7" fmla="*/ 0 h 1656"/>
                    <a:gd name="T8" fmla="*/ 1736 w 1736"/>
                    <a:gd name="T9" fmla="*/ 1656 h 1656"/>
                  </a:gdLst>
                  <a:ahLst/>
                  <a:cxnLst>
                    <a:cxn ang="T4">
                      <a:pos x="T0" y="T1"/>
                    </a:cxn>
                    <a:cxn ang="T5">
                      <a:pos x="T2" y="T3"/>
                    </a:cxn>
                  </a:cxnLst>
                  <a:rect l="T6" t="T7" r="T8" b="T9"/>
                  <a:pathLst>
                    <a:path w="1736" h="1656">
                      <a:moveTo>
                        <a:pt x="0" y="1656"/>
                      </a:moveTo>
                      <a:lnTo>
                        <a:pt x="1736" y="0"/>
                      </a:lnTo>
                    </a:path>
                  </a:pathLst>
                </a:custGeom>
                <a:noFill/>
                <a:ln w="38100">
                  <a:noFill/>
                  <a:round/>
                  <a:headEnd/>
                  <a:tailEnd type="triangle" w="med" len="med"/>
                </a:ln>
              </p:spPr>
              <p:txBody>
                <a:bodyPr wrap="none" anchor="ctr">
                  <a:prstTxWarp prst="textNoShape">
                    <a:avLst/>
                  </a:prstTxWarp>
                </a:bodyPr>
                <a:lstStyle/>
                <a:p>
                  <a:endParaRPr lang="en-US"/>
                </a:p>
              </p:txBody>
            </p:sp>
            <p:sp>
              <p:nvSpPr>
                <p:cNvPr id="91" name="Freeform 30">
                  <a:extLst>
                    <a:ext uri="{FF2B5EF4-FFF2-40B4-BE49-F238E27FC236}">
                      <a16:creationId xmlns:a16="http://schemas.microsoft.com/office/drawing/2014/main" id="{73D885D5-5FAF-A613-406E-FCF5BC787CF5}"/>
                    </a:ext>
                  </a:extLst>
                </p:cNvPr>
                <p:cNvSpPr>
                  <a:spLocks/>
                </p:cNvSpPr>
                <p:nvPr/>
              </p:nvSpPr>
              <p:spPr bwMode="auto">
                <a:xfrm>
                  <a:off x="3216" y="1496"/>
                  <a:ext cx="624" cy="304"/>
                </a:xfrm>
                <a:custGeom>
                  <a:avLst/>
                  <a:gdLst>
                    <a:gd name="T0" fmla="*/ 0 w 624"/>
                    <a:gd name="T1" fmla="*/ 304 h 304"/>
                    <a:gd name="T2" fmla="*/ 160 w 624"/>
                    <a:gd name="T3" fmla="*/ 272 h 304"/>
                    <a:gd name="T4" fmla="*/ 312 w 624"/>
                    <a:gd name="T5" fmla="*/ 208 h 304"/>
                    <a:gd name="T6" fmla="*/ 464 w 624"/>
                    <a:gd name="T7" fmla="*/ 128 h 304"/>
                    <a:gd name="T8" fmla="*/ 624 w 624"/>
                    <a:gd name="T9" fmla="*/ 0 h 304"/>
                    <a:gd name="T10" fmla="*/ 0 60000 65536"/>
                    <a:gd name="T11" fmla="*/ 0 60000 65536"/>
                    <a:gd name="T12" fmla="*/ 0 60000 65536"/>
                    <a:gd name="T13" fmla="*/ 0 60000 65536"/>
                    <a:gd name="T14" fmla="*/ 0 60000 65536"/>
                    <a:gd name="T15" fmla="*/ 0 w 624"/>
                    <a:gd name="T16" fmla="*/ 0 h 304"/>
                    <a:gd name="T17" fmla="*/ 624 w 624"/>
                    <a:gd name="T18" fmla="*/ 304 h 304"/>
                  </a:gdLst>
                  <a:ahLst/>
                  <a:cxnLst>
                    <a:cxn ang="T10">
                      <a:pos x="T0" y="T1"/>
                    </a:cxn>
                    <a:cxn ang="T11">
                      <a:pos x="T2" y="T3"/>
                    </a:cxn>
                    <a:cxn ang="T12">
                      <a:pos x="T4" y="T5"/>
                    </a:cxn>
                    <a:cxn ang="T13">
                      <a:pos x="T6" y="T7"/>
                    </a:cxn>
                    <a:cxn ang="T14">
                      <a:pos x="T8" y="T9"/>
                    </a:cxn>
                  </a:cxnLst>
                  <a:rect l="T15" t="T16" r="T17" b="T18"/>
                  <a:pathLst>
                    <a:path w="624" h="304">
                      <a:moveTo>
                        <a:pt x="0" y="304"/>
                      </a:moveTo>
                      <a:cubicBezTo>
                        <a:pt x="28" y="299"/>
                        <a:pt x="108" y="288"/>
                        <a:pt x="160" y="272"/>
                      </a:cubicBezTo>
                      <a:cubicBezTo>
                        <a:pt x="212" y="256"/>
                        <a:pt x="261" y="232"/>
                        <a:pt x="312" y="208"/>
                      </a:cubicBezTo>
                      <a:cubicBezTo>
                        <a:pt x="363" y="184"/>
                        <a:pt x="412" y="163"/>
                        <a:pt x="464" y="128"/>
                      </a:cubicBezTo>
                      <a:cubicBezTo>
                        <a:pt x="516" y="93"/>
                        <a:pt x="597" y="23"/>
                        <a:pt x="624" y="0"/>
                      </a:cubicBezTo>
                    </a:path>
                  </a:pathLst>
                </a:custGeom>
                <a:noFill/>
                <a:ln w="38100">
                  <a:noFill/>
                  <a:round/>
                  <a:headEnd/>
                  <a:tailEnd type="triangle" w="med" len="med"/>
                </a:ln>
              </p:spPr>
              <p:txBody>
                <a:bodyPr wrap="none" anchor="ctr">
                  <a:prstTxWarp prst="textNoShape">
                    <a:avLst/>
                  </a:prstTxWarp>
                </a:bodyPr>
                <a:lstStyle/>
                <a:p>
                  <a:endParaRPr lang="en-US"/>
                </a:p>
              </p:txBody>
            </p:sp>
          </p:grpSp>
          <p:sp>
            <p:nvSpPr>
              <p:cNvPr id="88" name="Text Box 31">
                <a:extLst>
                  <a:ext uri="{FF2B5EF4-FFF2-40B4-BE49-F238E27FC236}">
                    <a16:creationId xmlns:a16="http://schemas.microsoft.com/office/drawing/2014/main" id="{192FCA5E-F8F4-D449-7827-18AE7006499F}"/>
                  </a:ext>
                </a:extLst>
              </p:cNvPr>
              <p:cNvSpPr txBox="1">
                <a:spLocks noChangeArrowheads="1"/>
              </p:cNvSpPr>
              <p:nvPr/>
            </p:nvSpPr>
            <p:spPr bwMode="auto">
              <a:xfrm rot="-1384034">
                <a:off x="3120" y="1727"/>
                <a:ext cx="726" cy="192"/>
              </a:xfrm>
              <a:prstGeom prst="rect">
                <a:avLst/>
              </a:prstGeom>
              <a:noFill/>
              <a:ln w="9525">
                <a:noFill/>
                <a:miter lim="800000"/>
                <a:headEnd/>
                <a:tailEnd/>
              </a:ln>
            </p:spPr>
            <p:txBody>
              <a:bodyPr wrap="none">
                <a:prstTxWarp prst="textNoShape">
                  <a:avLst/>
                </a:prstTxWarp>
                <a:spAutoFit/>
              </a:bodyPr>
              <a:lstStyle/>
              <a:p>
                <a:pPr algn="l"/>
                <a:r>
                  <a:rPr lang="en-US" sz="1400" b="1"/>
                  <a:t>Convection</a:t>
                </a:r>
              </a:p>
            </p:txBody>
          </p:sp>
        </p:grpSp>
        <p:grpSp>
          <p:nvGrpSpPr>
            <p:cNvPr id="23" name="Group 32">
              <a:extLst>
                <a:ext uri="{FF2B5EF4-FFF2-40B4-BE49-F238E27FC236}">
                  <a16:creationId xmlns:a16="http://schemas.microsoft.com/office/drawing/2014/main" id="{45F76499-07D6-3AC2-E13C-9456B211CE52}"/>
                </a:ext>
              </a:extLst>
            </p:cNvPr>
            <p:cNvGrpSpPr>
              <a:grpSpLocks/>
            </p:cNvGrpSpPr>
            <p:nvPr/>
          </p:nvGrpSpPr>
          <p:grpSpPr bwMode="auto">
            <a:xfrm>
              <a:off x="1440" y="1440"/>
              <a:ext cx="3408" cy="2065"/>
              <a:chOff x="1440" y="1440"/>
              <a:chExt cx="3408" cy="2065"/>
            </a:xfrm>
          </p:grpSpPr>
          <p:sp>
            <p:nvSpPr>
              <p:cNvPr id="76" name="Text Box 33">
                <a:extLst>
                  <a:ext uri="{FF2B5EF4-FFF2-40B4-BE49-F238E27FC236}">
                    <a16:creationId xmlns:a16="http://schemas.microsoft.com/office/drawing/2014/main" id="{B42468BE-8338-A5EF-4B60-38531184DC5A}"/>
                  </a:ext>
                </a:extLst>
              </p:cNvPr>
              <p:cNvSpPr txBox="1">
                <a:spLocks noChangeArrowheads="1"/>
              </p:cNvSpPr>
              <p:nvPr/>
            </p:nvSpPr>
            <p:spPr bwMode="auto">
              <a:xfrm rot="-359337">
                <a:off x="2160" y="3216"/>
                <a:ext cx="1180" cy="192"/>
              </a:xfrm>
              <a:prstGeom prst="rect">
                <a:avLst/>
              </a:prstGeom>
              <a:noFill/>
              <a:ln w="9525">
                <a:noFill/>
                <a:miter lim="800000"/>
                <a:headEnd/>
                <a:tailEnd/>
              </a:ln>
            </p:spPr>
            <p:txBody>
              <a:bodyPr wrap="none">
                <a:prstTxWarp prst="textNoShape">
                  <a:avLst/>
                </a:prstTxWarp>
                <a:spAutoFit/>
              </a:bodyPr>
              <a:lstStyle/>
              <a:p>
                <a:pPr algn="l"/>
                <a:r>
                  <a:rPr lang="en-US" sz="1400" b="1"/>
                  <a:t>Molecular Radiation</a:t>
                </a:r>
              </a:p>
            </p:txBody>
          </p:sp>
          <p:sp>
            <p:nvSpPr>
              <p:cNvPr id="77" name="Text Box 34">
                <a:extLst>
                  <a:ext uri="{FF2B5EF4-FFF2-40B4-BE49-F238E27FC236}">
                    <a16:creationId xmlns:a16="http://schemas.microsoft.com/office/drawing/2014/main" id="{E5A2077F-3D52-C14A-A8F3-B3584F12813E}"/>
                  </a:ext>
                </a:extLst>
              </p:cNvPr>
              <p:cNvSpPr txBox="1">
                <a:spLocks noChangeArrowheads="1"/>
              </p:cNvSpPr>
              <p:nvPr/>
            </p:nvSpPr>
            <p:spPr bwMode="auto">
              <a:xfrm rot="-25800">
                <a:off x="3168" y="2536"/>
                <a:ext cx="672" cy="326"/>
              </a:xfrm>
              <a:prstGeom prst="rect">
                <a:avLst/>
              </a:prstGeom>
              <a:noFill/>
              <a:ln w="9525">
                <a:noFill/>
                <a:miter lim="800000"/>
                <a:headEnd/>
                <a:tailEnd/>
              </a:ln>
            </p:spPr>
            <p:txBody>
              <a:bodyPr>
                <a:prstTxWarp prst="textNoShape">
                  <a:avLst/>
                </a:prstTxWarp>
                <a:spAutoFit/>
              </a:bodyPr>
              <a:lstStyle/>
              <a:p>
                <a:pPr algn="l"/>
                <a:r>
                  <a:rPr lang="en-US" sz="1400" b="1"/>
                  <a:t>Soot Radiation</a:t>
                </a:r>
              </a:p>
            </p:txBody>
          </p:sp>
          <p:sp>
            <p:nvSpPr>
              <p:cNvPr id="78" name="Text Box 35">
                <a:extLst>
                  <a:ext uri="{FF2B5EF4-FFF2-40B4-BE49-F238E27FC236}">
                    <a16:creationId xmlns:a16="http://schemas.microsoft.com/office/drawing/2014/main" id="{7D0CB941-CB54-CDAA-1E77-155F5E0AB650}"/>
                  </a:ext>
                </a:extLst>
              </p:cNvPr>
              <p:cNvSpPr txBox="1">
                <a:spLocks noChangeArrowheads="1"/>
              </p:cNvSpPr>
              <p:nvPr/>
            </p:nvSpPr>
            <p:spPr bwMode="auto">
              <a:xfrm rot="-4449109">
                <a:off x="1285" y="2838"/>
                <a:ext cx="788" cy="192"/>
              </a:xfrm>
              <a:prstGeom prst="rect">
                <a:avLst/>
              </a:prstGeom>
              <a:noFill/>
              <a:ln w="9525">
                <a:noFill/>
                <a:miter lim="800000"/>
                <a:headEnd/>
                <a:tailEnd/>
              </a:ln>
            </p:spPr>
            <p:txBody>
              <a:bodyPr wrap="none">
                <a:prstTxWarp prst="textNoShape">
                  <a:avLst/>
                </a:prstTxWarp>
                <a:spAutoFit/>
              </a:bodyPr>
              <a:lstStyle/>
              <a:p>
                <a:pPr algn="l"/>
                <a:r>
                  <a:rPr lang="en-US" sz="1400" b="1"/>
                  <a:t>Soot Growth</a:t>
                </a:r>
              </a:p>
            </p:txBody>
          </p:sp>
          <p:sp>
            <p:nvSpPr>
              <p:cNvPr id="79" name="AutoShape 36">
                <a:extLst>
                  <a:ext uri="{FF2B5EF4-FFF2-40B4-BE49-F238E27FC236}">
                    <a16:creationId xmlns:a16="http://schemas.microsoft.com/office/drawing/2014/main" id="{F0AE1B1B-B162-1FF8-6AC8-002A00DD7545}"/>
                  </a:ext>
                </a:extLst>
              </p:cNvPr>
              <p:cNvSpPr>
                <a:spLocks noChangeArrowheads="1"/>
              </p:cNvSpPr>
              <p:nvPr/>
            </p:nvSpPr>
            <p:spPr bwMode="auto">
              <a:xfrm rot="-351668">
                <a:off x="1440" y="3360"/>
                <a:ext cx="2464" cy="99"/>
              </a:xfrm>
              <a:prstGeom prst="rightArrow">
                <a:avLst>
                  <a:gd name="adj1" fmla="val 50000"/>
                  <a:gd name="adj2" fmla="val 622222"/>
                </a:avLst>
              </a:prstGeom>
              <a:gradFill rotWithShape="0">
                <a:gsLst>
                  <a:gs pos="0">
                    <a:srgbClr val="7C4A19"/>
                  </a:gs>
                  <a:gs pos="50000">
                    <a:srgbClr val="FF9933"/>
                  </a:gs>
                  <a:gs pos="100000">
                    <a:srgbClr val="7C4A19"/>
                  </a:gs>
                </a:gsLst>
                <a:lin ang="0" scaled="1"/>
              </a:gradFill>
              <a:ln w="9525">
                <a:noFill/>
                <a:miter lim="800000"/>
                <a:headEnd/>
                <a:tailEnd/>
              </a:ln>
            </p:spPr>
            <p:txBody>
              <a:bodyPr wrap="none" anchor="ctr">
                <a:prstTxWarp prst="textNoShape">
                  <a:avLst/>
                </a:prstTxWarp>
              </a:bodyPr>
              <a:lstStyle/>
              <a:p>
                <a:endParaRPr lang="en-US"/>
              </a:p>
            </p:txBody>
          </p:sp>
          <p:sp>
            <p:nvSpPr>
              <p:cNvPr id="80" name="AutoShape 37">
                <a:extLst>
                  <a:ext uri="{FF2B5EF4-FFF2-40B4-BE49-F238E27FC236}">
                    <a16:creationId xmlns:a16="http://schemas.microsoft.com/office/drawing/2014/main" id="{FD109DE1-9B34-BBBA-A84D-1C1D1D3D1C74}"/>
                  </a:ext>
                </a:extLst>
              </p:cNvPr>
              <p:cNvSpPr>
                <a:spLocks noChangeArrowheads="1"/>
              </p:cNvSpPr>
              <p:nvPr/>
            </p:nvSpPr>
            <p:spPr bwMode="auto">
              <a:xfrm rot="905422">
                <a:off x="1500" y="2449"/>
                <a:ext cx="96" cy="1056"/>
              </a:xfrm>
              <a:prstGeom prst="upArrow">
                <a:avLst>
                  <a:gd name="adj1" fmla="val 50000"/>
                  <a:gd name="adj2" fmla="val 275000"/>
                </a:avLst>
              </a:prstGeom>
              <a:gradFill rotWithShape="0">
                <a:gsLst>
                  <a:gs pos="0">
                    <a:schemeClr val="folHlink">
                      <a:gamma/>
                      <a:shade val="72549"/>
                      <a:invGamma/>
                    </a:schemeClr>
                  </a:gs>
                  <a:gs pos="50000">
                    <a:schemeClr val="folHlink"/>
                  </a:gs>
                  <a:gs pos="100000">
                    <a:schemeClr val="folHlink">
                      <a:gamma/>
                      <a:shade val="72549"/>
                      <a:invGamma/>
                    </a:schemeClr>
                  </a:gs>
                </a:gsLst>
                <a:lin ang="5400000" scaled="1"/>
              </a:gradFill>
              <a:ln w="9525">
                <a:noFill/>
                <a:miter lim="800000"/>
                <a:headEnd/>
                <a:tailEnd/>
              </a:ln>
              <a:effectLst/>
            </p:spPr>
            <p:txBody>
              <a:bodyPr wrap="none" anchor="ctr">
                <a:prstTxWarp prst="textNoShape">
                  <a:avLst/>
                </a:prstTxWarp>
              </a:bodyPr>
              <a:lstStyle/>
              <a:p>
                <a:pPr>
                  <a:defRPr/>
                </a:pPr>
                <a:endParaRPr lang="en-US"/>
              </a:p>
            </p:txBody>
          </p:sp>
          <p:sp>
            <p:nvSpPr>
              <p:cNvPr id="81" name="AutoShape 38">
                <a:extLst>
                  <a:ext uri="{FF2B5EF4-FFF2-40B4-BE49-F238E27FC236}">
                    <a16:creationId xmlns:a16="http://schemas.microsoft.com/office/drawing/2014/main" id="{DE138E60-356F-6FD3-6898-74A10037B66B}"/>
                  </a:ext>
                </a:extLst>
              </p:cNvPr>
              <p:cNvSpPr>
                <a:spLocks noChangeArrowheads="1"/>
              </p:cNvSpPr>
              <p:nvPr/>
            </p:nvSpPr>
            <p:spPr bwMode="auto">
              <a:xfrm>
                <a:off x="3840" y="2448"/>
                <a:ext cx="960" cy="96"/>
              </a:xfrm>
              <a:prstGeom prst="rightArrow">
                <a:avLst>
                  <a:gd name="adj1" fmla="val 50000"/>
                  <a:gd name="adj2" fmla="val 250000"/>
                </a:avLst>
              </a:prstGeom>
              <a:gradFill rotWithShape="0">
                <a:gsLst>
                  <a:gs pos="0">
                    <a:srgbClr val="7C4A19"/>
                  </a:gs>
                  <a:gs pos="50000">
                    <a:srgbClr val="FF9933"/>
                  </a:gs>
                  <a:gs pos="100000">
                    <a:srgbClr val="7C4A19"/>
                  </a:gs>
                </a:gsLst>
                <a:lin ang="0" scaled="1"/>
              </a:gradFill>
              <a:ln w="9525">
                <a:noFill/>
                <a:miter lim="800000"/>
                <a:headEnd/>
                <a:tailEnd/>
              </a:ln>
            </p:spPr>
            <p:txBody>
              <a:bodyPr wrap="none" anchor="ctr">
                <a:prstTxWarp prst="textNoShape">
                  <a:avLst/>
                </a:prstTxWarp>
              </a:bodyPr>
              <a:lstStyle/>
              <a:p>
                <a:endParaRPr lang="en-US"/>
              </a:p>
            </p:txBody>
          </p:sp>
          <p:sp>
            <p:nvSpPr>
              <p:cNvPr id="82" name="AutoShape 39">
                <a:extLst>
                  <a:ext uri="{FF2B5EF4-FFF2-40B4-BE49-F238E27FC236}">
                    <a16:creationId xmlns:a16="http://schemas.microsoft.com/office/drawing/2014/main" id="{F63F2E19-8704-96BB-BFCA-70D252F3E538}"/>
                  </a:ext>
                </a:extLst>
              </p:cNvPr>
              <p:cNvSpPr>
                <a:spLocks noChangeArrowheads="1"/>
              </p:cNvSpPr>
              <p:nvPr/>
            </p:nvSpPr>
            <p:spPr bwMode="auto">
              <a:xfrm rot="-5400000">
                <a:off x="4260" y="1908"/>
                <a:ext cx="1056" cy="120"/>
              </a:xfrm>
              <a:prstGeom prst="rightArrow">
                <a:avLst>
                  <a:gd name="adj1" fmla="val 50000"/>
                  <a:gd name="adj2" fmla="val 220000"/>
                </a:avLst>
              </a:prstGeom>
              <a:gradFill rotWithShape="0">
                <a:gsLst>
                  <a:gs pos="0">
                    <a:srgbClr val="7C4A19"/>
                  </a:gs>
                  <a:gs pos="50000">
                    <a:srgbClr val="FF9933"/>
                  </a:gs>
                  <a:gs pos="100000">
                    <a:srgbClr val="7C4A19"/>
                  </a:gs>
                </a:gsLst>
                <a:lin ang="5400000" scaled="1"/>
              </a:gradFill>
              <a:ln w="9525">
                <a:noFill/>
                <a:miter lim="800000"/>
                <a:headEnd/>
                <a:tailEnd/>
              </a:ln>
            </p:spPr>
            <p:txBody>
              <a:bodyPr wrap="none" anchor="ctr">
                <a:prstTxWarp prst="textNoShape">
                  <a:avLst/>
                </a:prstTxWarp>
              </a:bodyPr>
              <a:lstStyle/>
              <a:p>
                <a:endParaRPr lang="en-US"/>
              </a:p>
            </p:txBody>
          </p:sp>
          <p:sp>
            <p:nvSpPr>
              <p:cNvPr id="83" name="AutoShape 40">
                <a:extLst>
                  <a:ext uri="{FF2B5EF4-FFF2-40B4-BE49-F238E27FC236}">
                    <a16:creationId xmlns:a16="http://schemas.microsoft.com/office/drawing/2014/main" id="{D68C85F3-B79F-60E5-837C-DDFE13DDDEFB}"/>
                  </a:ext>
                </a:extLst>
              </p:cNvPr>
              <p:cNvSpPr>
                <a:spLocks noChangeArrowheads="1"/>
              </p:cNvSpPr>
              <p:nvPr/>
            </p:nvSpPr>
            <p:spPr bwMode="auto">
              <a:xfrm>
                <a:off x="1680" y="2448"/>
                <a:ext cx="2160" cy="96"/>
              </a:xfrm>
              <a:prstGeom prst="rightArrow">
                <a:avLst>
                  <a:gd name="adj1" fmla="val 50000"/>
                  <a:gd name="adj2" fmla="val 562500"/>
                </a:avLst>
              </a:prstGeom>
              <a:gradFill rotWithShape="0">
                <a:gsLst>
                  <a:gs pos="0">
                    <a:srgbClr val="7C4A19"/>
                  </a:gs>
                  <a:gs pos="50000">
                    <a:srgbClr val="FF9933"/>
                  </a:gs>
                  <a:gs pos="100000">
                    <a:srgbClr val="7C4A19"/>
                  </a:gs>
                </a:gsLst>
                <a:lin ang="0" scaled="1"/>
              </a:gradFill>
              <a:ln w="9525">
                <a:noFill/>
                <a:miter lim="800000"/>
                <a:headEnd/>
                <a:tailEnd/>
              </a:ln>
            </p:spPr>
            <p:txBody>
              <a:bodyPr wrap="none" anchor="ctr">
                <a:prstTxWarp prst="textNoShape">
                  <a:avLst/>
                </a:prstTxWarp>
              </a:bodyPr>
              <a:lstStyle/>
              <a:p>
                <a:endParaRPr lang="en-US"/>
              </a:p>
            </p:txBody>
          </p:sp>
          <p:sp>
            <p:nvSpPr>
              <p:cNvPr id="84" name="AutoShape 41">
                <a:extLst>
                  <a:ext uri="{FF2B5EF4-FFF2-40B4-BE49-F238E27FC236}">
                    <a16:creationId xmlns:a16="http://schemas.microsoft.com/office/drawing/2014/main" id="{8D5F8BFA-0285-E2B7-B51A-1A1E99DEC616}"/>
                  </a:ext>
                </a:extLst>
              </p:cNvPr>
              <p:cNvSpPr>
                <a:spLocks noChangeArrowheads="1"/>
              </p:cNvSpPr>
              <p:nvPr/>
            </p:nvSpPr>
            <p:spPr bwMode="auto">
              <a:xfrm rot="-5400000">
                <a:off x="2928" y="2352"/>
                <a:ext cx="1824" cy="96"/>
              </a:xfrm>
              <a:prstGeom prst="rightArrow">
                <a:avLst>
                  <a:gd name="adj1" fmla="val 50000"/>
                  <a:gd name="adj2" fmla="val 475000"/>
                </a:avLst>
              </a:prstGeom>
              <a:gradFill rotWithShape="0">
                <a:gsLst>
                  <a:gs pos="0">
                    <a:srgbClr val="7C4A19"/>
                  </a:gs>
                  <a:gs pos="50000">
                    <a:srgbClr val="FF9933"/>
                  </a:gs>
                  <a:gs pos="100000">
                    <a:srgbClr val="7C4A19"/>
                  </a:gs>
                </a:gsLst>
                <a:lin ang="5400000" scaled="1"/>
              </a:gradFill>
              <a:ln w="9525">
                <a:noFill/>
                <a:miter lim="800000"/>
                <a:headEnd/>
                <a:tailEnd/>
              </a:ln>
            </p:spPr>
            <p:txBody>
              <a:bodyPr wrap="none" anchor="ctr">
                <a:prstTxWarp prst="textNoShape">
                  <a:avLst/>
                </a:prstTxWarp>
              </a:bodyPr>
              <a:lstStyle/>
              <a:p>
                <a:endParaRPr lang="en-US"/>
              </a:p>
            </p:txBody>
          </p:sp>
        </p:grpSp>
        <p:grpSp>
          <p:nvGrpSpPr>
            <p:cNvPr id="24" name="Group 42">
              <a:extLst>
                <a:ext uri="{FF2B5EF4-FFF2-40B4-BE49-F238E27FC236}">
                  <a16:creationId xmlns:a16="http://schemas.microsoft.com/office/drawing/2014/main" id="{9A2DBF25-5A24-595C-2EE9-F6883A21A50D}"/>
                </a:ext>
              </a:extLst>
            </p:cNvPr>
            <p:cNvGrpSpPr>
              <a:grpSpLocks/>
            </p:cNvGrpSpPr>
            <p:nvPr/>
          </p:nvGrpSpPr>
          <p:grpSpPr bwMode="auto">
            <a:xfrm>
              <a:off x="807" y="752"/>
              <a:ext cx="4401" cy="3061"/>
              <a:chOff x="807" y="752"/>
              <a:chExt cx="4401" cy="3061"/>
            </a:xfrm>
          </p:grpSpPr>
          <p:grpSp>
            <p:nvGrpSpPr>
              <p:cNvPr id="41" name="Group 43">
                <a:extLst>
                  <a:ext uri="{FF2B5EF4-FFF2-40B4-BE49-F238E27FC236}">
                    <a16:creationId xmlns:a16="http://schemas.microsoft.com/office/drawing/2014/main" id="{17201D74-CA11-6665-84F4-D5A7F3A13FD4}"/>
                  </a:ext>
                </a:extLst>
              </p:cNvPr>
              <p:cNvGrpSpPr>
                <a:grpSpLocks/>
              </p:cNvGrpSpPr>
              <p:nvPr/>
            </p:nvGrpSpPr>
            <p:grpSpPr bwMode="auto">
              <a:xfrm>
                <a:off x="848" y="752"/>
                <a:ext cx="4360" cy="3009"/>
                <a:chOff x="848" y="752"/>
                <a:chExt cx="4360" cy="3009"/>
              </a:xfrm>
            </p:grpSpPr>
            <p:sp>
              <p:nvSpPr>
                <p:cNvPr id="74" name="Line 44">
                  <a:extLst>
                    <a:ext uri="{FF2B5EF4-FFF2-40B4-BE49-F238E27FC236}">
                      <a16:creationId xmlns:a16="http://schemas.microsoft.com/office/drawing/2014/main" id="{044B9B81-D061-0E85-70E9-AFEF0C3C622D}"/>
                    </a:ext>
                  </a:extLst>
                </p:cNvPr>
                <p:cNvSpPr>
                  <a:spLocks noChangeShapeType="1"/>
                </p:cNvSpPr>
                <p:nvPr/>
              </p:nvSpPr>
              <p:spPr bwMode="auto">
                <a:xfrm flipV="1">
                  <a:off x="856" y="752"/>
                  <a:ext cx="0" cy="3009"/>
                </a:xfrm>
                <a:prstGeom prst="line">
                  <a:avLst/>
                </a:prstGeom>
                <a:noFill/>
                <a:ln w="28575">
                  <a:solidFill>
                    <a:srgbClr val="000000"/>
                  </a:solidFill>
                  <a:round/>
                  <a:headEnd/>
                  <a:tailEnd/>
                </a:ln>
              </p:spPr>
              <p:txBody>
                <a:bodyPr wrap="none" anchor="ctr">
                  <a:prstTxWarp prst="textNoShape">
                    <a:avLst/>
                  </a:prstTxWarp>
                </a:bodyPr>
                <a:lstStyle/>
                <a:p>
                  <a:endParaRPr lang="en-US"/>
                </a:p>
              </p:txBody>
            </p:sp>
            <p:sp>
              <p:nvSpPr>
                <p:cNvPr id="75" name="Line 45">
                  <a:extLst>
                    <a:ext uri="{FF2B5EF4-FFF2-40B4-BE49-F238E27FC236}">
                      <a16:creationId xmlns:a16="http://schemas.microsoft.com/office/drawing/2014/main" id="{A75E7A90-7F67-6934-28DC-D1B983031DF8}"/>
                    </a:ext>
                  </a:extLst>
                </p:cNvPr>
                <p:cNvSpPr>
                  <a:spLocks noChangeShapeType="1"/>
                </p:cNvSpPr>
                <p:nvPr/>
              </p:nvSpPr>
              <p:spPr bwMode="auto">
                <a:xfrm>
                  <a:off x="848" y="3760"/>
                  <a:ext cx="4360" cy="0"/>
                </a:xfrm>
                <a:prstGeom prst="line">
                  <a:avLst/>
                </a:prstGeom>
                <a:noFill/>
                <a:ln w="28575">
                  <a:solidFill>
                    <a:srgbClr val="000000"/>
                  </a:solidFill>
                  <a:round/>
                  <a:headEnd/>
                  <a:tailEnd/>
                </a:ln>
              </p:spPr>
              <p:txBody>
                <a:bodyPr wrap="none" anchor="ctr">
                  <a:prstTxWarp prst="textNoShape">
                    <a:avLst/>
                  </a:prstTxWarp>
                </a:bodyPr>
                <a:lstStyle/>
                <a:p>
                  <a:endParaRPr lang="en-US"/>
                </a:p>
              </p:txBody>
            </p:sp>
          </p:grpSp>
          <p:grpSp>
            <p:nvGrpSpPr>
              <p:cNvPr id="42" name="Group 46">
                <a:extLst>
                  <a:ext uri="{FF2B5EF4-FFF2-40B4-BE49-F238E27FC236}">
                    <a16:creationId xmlns:a16="http://schemas.microsoft.com/office/drawing/2014/main" id="{099E7B1E-1823-6486-9D6F-3C72956EE999}"/>
                  </a:ext>
                </a:extLst>
              </p:cNvPr>
              <p:cNvGrpSpPr>
                <a:grpSpLocks/>
              </p:cNvGrpSpPr>
              <p:nvPr/>
            </p:nvGrpSpPr>
            <p:grpSpPr bwMode="auto">
              <a:xfrm>
                <a:off x="807" y="843"/>
                <a:ext cx="48" cy="2913"/>
                <a:chOff x="5565" y="846"/>
                <a:chExt cx="48" cy="2913"/>
              </a:xfrm>
            </p:grpSpPr>
            <p:sp>
              <p:nvSpPr>
                <p:cNvPr id="57" name="Line 47">
                  <a:extLst>
                    <a:ext uri="{FF2B5EF4-FFF2-40B4-BE49-F238E27FC236}">
                      <a16:creationId xmlns:a16="http://schemas.microsoft.com/office/drawing/2014/main" id="{151624E8-FC41-5C5D-FEED-5A5592C4CB4B}"/>
                    </a:ext>
                  </a:extLst>
                </p:cNvPr>
                <p:cNvSpPr>
                  <a:spLocks noChangeShapeType="1"/>
                </p:cNvSpPr>
                <p:nvPr/>
              </p:nvSpPr>
              <p:spPr bwMode="auto">
                <a:xfrm>
                  <a:off x="5565" y="846"/>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58" name="Line 48">
                  <a:extLst>
                    <a:ext uri="{FF2B5EF4-FFF2-40B4-BE49-F238E27FC236}">
                      <a16:creationId xmlns:a16="http://schemas.microsoft.com/office/drawing/2014/main" id="{CF8B344D-A538-8ADE-2EEF-A22E5956E9F3}"/>
                    </a:ext>
                  </a:extLst>
                </p:cNvPr>
                <p:cNvSpPr>
                  <a:spLocks noChangeShapeType="1"/>
                </p:cNvSpPr>
                <p:nvPr/>
              </p:nvSpPr>
              <p:spPr bwMode="auto">
                <a:xfrm>
                  <a:off x="5565" y="1023"/>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59" name="Line 49">
                  <a:extLst>
                    <a:ext uri="{FF2B5EF4-FFF2-40B4-BE49-F238E27FC236}">
                      <a16:creationId xmlns:a16="http://schemas.microsoft.com/office/drawing/2014/main" id="{7AD06DCB-FDDD-6EDE-6BA1-3FA7C3603F2C}"/>
                    </a:ext>
                  </a:extLst>
                </p:cNvPr>
                <p:cNvSpPr>
                  <a:spLocks noChangeShapeType="1"/>
                </p:cNvSpPr>
                <p:nvPr/>
              </p:nvSpPr>
              <p:spPr bwMode="auto">
                <a:xfrm>
                  <a:off x="5565" y="1398"/>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60" name="Line 50">
                  <a:extLst>
                    <a:ext uri="{FF2B5EF4-FFF2-40B4-BE49-F238E27FC236}">
                      <a16:creationId xmlns:a16="http://schemas.microsoft.com/office/drawing/2014/main" id="{89990C33-1BDD-3701-467C-0D5B99B96F05}"/>
                    </a:ext>
                  </a:extLst>
                </p:cNvPr>
                <p:cNvSpPr>
                  <a:spLocks noChangeShapeType="1"/>
                </p:cNvSpPr>
                <p:nvPr/>
              </p:nvSpPr>
              <p:spPr bwMode="auto">
                <a:xfrm>
                  <a:off x="5565" y="1215"/>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61" name="Line 51">
                  <a:extLst>
                    <a:ext uri="{FF2B5EF4-FFF2-40B4-BE49-F238E27FC236}">
                      <a16:creationId xmlns:a16="http://schemas.microsoft.com/office/drawing/2014/main" id="{65CEF120-F88C-4BAB-E516-E9F0DE35C310}"/>
                    </a:ext>
                  </a:extLst>
                </p:cNvPr>
                <p:cNvSpPr>
                  <a:spLocks noChangeShapeType="1"/>
                </p:cNvSpPr>
                <p:nvPr/>
              </p:nvSpPr>
              <p:spPr bwMode="auto">
                <a:xfrm>
                  <a:off x="5565" y="1581"/>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62" name="Line 52">
                  <a:extLst>
                    <a:ext uri="{FF2B5EF4-FFF2-40B4-BE49-F238E27FC236}">
                      <a16:creationId xmlns:a16="http://schemas.microsoft.com/office/drawing/2014/main" id="{91732096-E33E-4573-0183-D7387D450505}"/>
                    </a:ext>
                  </a:extLst>
                </p:cNvPr>
                <p:cNvSpPr>
                  <a:spLocks noChangeShapeType="1"/>
                </p:cNvSpPr>
                <p:nvPr/>
              </p:nvSpPr>
              <p:spPr bwMode="auto">
                <a:xfrm>
                  <a:off x="5565" y="1938"/>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63" name="Line 53">
                  <a:extLst>
                    <a:ext uri="{FF2B5EF4-FFF2-40B4-BE49-F238E27FC236}">
                      <a16:creationId xmlns:a16="http://schemas.microsoft.com/office/drawing/2014/main" id="{4B8CA720-9980-6860-BC4D-39F0186800F7}"/>
                    </a:ext>
                  </a:extLst>
                </p:cNvPr>
                <p:cNvSpPr>
                  <a:spLocks noChangeShapeType="1"/>
                </p:cNvSpPr>
                <p:nvPr/>
              </p:nvSpPr>
              <p:spPr bwMode="auto">
                <a:xfrm>
                  <a:off x="5565" y="1764"/>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64" name="Line 54">
                  <a:extLst>
                    <a:ext uri="{FF2B5EF4-FFF2-40B4-BE49-F238E27FC236}">
                      <a16:creationId xmlns:a16="http://schemas.microsoft.com/office/drawing/2014/main" id="{AA30B2B7-BF47-231B-6F8B-1AA058C589B6}"/>
                    </a:ext>
                  </a:extLst>
                </p:cNvPr>
                <p:cNvSpPr>
                  <a:spLocks noChangeShapeType="1"/>
                </p:cNvSpPr>
                <p:nvPr/>
              </p:nvSpPr>
              <p:spPr bwMode="auto">
                <a:xfrm>
                  <a:off x="5565" y="2124"/>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65" name="Line 55">
                  <a:extLst>
                    <a:ext uri="{FF2B5EF4-FFF2-40B4-BE49-F238E27FC236}">
                      <a16:creationId xmlns:a16="http://schemas.microsoft.com/office/drawing/2014/main" id="{5BF2EB69-7884-4092-976F-008E515E2A76}"/>
                    </a:ext>
                  </a:extLst>
                </p:cNvPr>
                <p:cNvSpPr>
                  <a:spLocks noChangeShapeType="1"/>
                </p:cNvSpPr>
                <p:nvPr/>
              </p:nvSpPr>
              <p:spPr bwMode="auto">
                <a:xfrm>
                  <a:off x="5565" y="2310"/>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66" name="Line 56">
                  <a:extLst>
                    <a:ext uri="{FF2B5EF4-FFF2-40B4-BE49-F238E27FC236}">
                      <a16:creationId xmlns:a16="http://schemas.microsoft.com/office/drawing/2014/main" id="{D803A1C9-FF0A-2544-A8D8-1DA154F1C59A}"/>
                    </a:ext>
                  </a:extLst>
                </p:cNvPr>
                <p:cNvSpPr>
                  <a:spLocks noChangeShapeType="1"/>
                </p:cNvSpPr>
                <p:nvPr/>
              </p:nvSpPr>
              <p:spPr bwMode="auto">
                <a:xfrm>
                  <a:off x="5565" y="2493"/>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67" name="Line 57">
                  <a:extLst>
                    <a:ext uri="{FF2B5EF4-FFF2-40B4-BE49-F238E27FC236}">
                      <a16:creationId xmlns:a16="http://schemas.microsoft.com/office/drawing/2014/main" id="{5DCBED47-571D-0926-F452-C69DC48A0433}"/>
                    </a:ext>
                  </a:extLst>
                </p:cNvPr>
                <p:cNvSpPr>
                  <a:spLocks noChangeShapeType="1"/>
                </p:cNvSpPr>
                <p:nvPr/>
              </p:nvSpPr>
              <p:spPr bwMode="auto">
                <a:xfrm>
                  <a:off x="5565" y="2676"/>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68" name="Line 58">
                  <a:extLst>
                    <a:ext uri="{FF2B5EF4-FFF2-40B4-BE49-F238E27FC236}">
                      <a16:creationId xmlns:a16="http://schemas.microsoft.com/office/drawing/2014/main" id="{02B01EE1-0A1A-4932-400C-809BF1FA2C61}"/>
                    </a:ext>
                  </a:extLst>
                </p:cNvPr>
                <p:cNvSpPr>
                  <a:spLocks noChangeShapeType="1"/>
                </p:cNvSpPr>
                <p:nvPr/>
              </p:nvSpPr>
              <p:spPr bwMode="auto">
                <a:xfrm>
                  <a:off x="5565" y="3048"/>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69" name="Line 59">
                  <a:extLst>
                    <a:ext uri="{FF2B5EF4-FFF2-40B4-BE49-F238E27FC236}">
                      <a16:creationId xmlns:a16="http://schemas.microsoft.com/office/drawing/2014/main" id="{2E82829C-3129-A13C-2A92-02F8D6F0823F}"/>
                    </a:ext>
                  </a:extLst>
                </p:cNvPr>
                <p:cNvSpPr>
                  <a:spLocks noChangeShapeType="1"/>
                </p:cNvSpPr>
                <p:nvPr/>
              </p:nvSpPr>
              <p:spPr bwMode="auto">
                <a:xfrm>
                  <a:off x="5565" y="3222"/>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70" name="Line 60">
                  <a:extLst>
                    <a:ext uri="{FF2B5EF4-FFF2-40B4-BE49-F238E27FC236}">
                      <a16:creationId xmlns:a16="http://schemas.microsoft.com/office/drawing/2014/main" id="{591CB7E1-8D72-AF9B-7BCF-EDC2A0F86A2A}"/>
                    </a:ext>
                  </a:extLst>
                </p:cNvPr>
                <p:cNvSpPr>
                  <a:spLocks noChangeShapeType="1"/>
                </p:cNvSpPr>
                <p:nvPr/>
              </p:nvSpPr>
              <p:spPr bwMode="auto">
                <a:xfrm>
                  <a:off x="5565" y="3591"/>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71" name="Line 61">
                  <a:extLst>
                    <a:ext uri="{FF2B5EF4-FFF2-40B4-BE49-F238E27FC236}">
                      <a16:creationId xmlns:a16="http://schemas.microsoft.com/office/drawing/2014/main" id="{4922EB63-43C5-4B02-0AB4-4776296C77D1}"/>
                    </a:ext>
                  </a:extLst>
                </p:cNvPr>
                <p:cNvSpPr>
                  <a:spLocks noChangeShapeType="1"/>
                </p:cNvSpPr>
                <p:nvPr/>
              </p:nvSpPr>
              <p:spPr bwMode="auto">
                <a:xfrm>
                  <a:off x="5565" y="3759"/>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72" name="Line 62">
                  <a:extLst>
                    <a:ext uri="{FF2B5EF4-FFF2-40B4-BE49-F238E27FC236}">
                      <a16:creationId xmlns:a16="http://schemas.microsoft.com/office/drawing/2014/main" id="{0B47A348-D478-2DBE-6DC7-00B11C91065F}"/>
                    </a:ext>
                  </a:extLst>
                </p:cNvPr>
                <p:cNvSpPr>
                  <a:spLocks noChangeShapeType="1"/>
                </p:cNvSpPr>
                <p:nvPr/>
              </p:nvSpPr>
              <p:spPr bwMode="auto">
                <a:xfrm>
                  <a:off x="5565" y="3408"/>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73" name="Line 63">
                  <a:extLst>
                    <a:ext uri="{FF2B5EF4-FFF2-40B4-BE49-F238E27FC236}">
                      <a16:creationId xmlns:a16="http://schemas.microsoft.com/office/drawing/2014/main" id="{528025D0-1CA8-165F-4A87-4DBB502C8AB9}"/>
                    </a:ext>
                  </a:extLst>
                </p:cNvPr>
                <p:cNvSpPr>
                  <a:spLocks noChangeShapeType="1"/>
                </p:cNvSpPr>
                <p:nvPr/>
              </p:nvSpPr>
              <p:spPr bwMode="auto">
                <a:xfrm>
                  <a:off x="5565" y="2862"/>
                  <a:ext cx="48"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grpSp>
          <p:grpSp>
            <p:nvGrpSpPr>
              <p:cNvPr id="43" name="Group 64">
                <a:extLst>
                  <a:ext uri="{FF2B5EF4-FFF2-40B4-BE49-F238E27FC236}">
                    <a16:creationId xmlns:a16="http://schemas.microsoft.com/office/drawing/2014/main" id="{1F03A7B5-539B-E375-DA7F-F728B7DEC648}"/>
                  </a:ext>
                </a:extLst>
              </p:cNvPr>
              <p:cNvGrpSpPr>
                <a:grpSpLocks/>
              </p:cNvGrpSpPr>
              <p:nvPr/>
            </p:nvGrpSpPr>
            <p:grpSpPr bwMode="auto">
              <a:xfrm>
                <a:off x="856" y="3766"/>
                <a:ext cx="4273" cy="47"/>
                <a:chOff x="856" y="3772"/>
                <a:chExt cx="4273" cy="47"/>
              </a:xfrm>
            </p:grpSpPr>
            <p:sp>
              <p:nvSpPr>
                <p:cNvPr id="44" name="Line 65">
                  <a:extLst>
                    <a:ext uri="{FF2B5EF4-FFF2-40B4-BE49-F238E27FC236}">
                      <a16:creationId xmlns:a16="http://schemas.microsoft.com/office/drawing/2014/main" id="{804FCCDF-206A-ADE7-E552-6D6DD95C8569}"/>
                    </a:ext>
                  </a:extLst>
                </p:cNvPr>
                <p:cNvSpPr>
                  <a:spLocks noChangeShapeType="1"/>
                </p:cNvSpPr>
                <p:nvPr/>
              </p:nvSpPr>
              <p:spPr bwMode="auto">
                <a:xfrm rot="5400000">
                  <a:off x="5105"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45" name="Line 66">
                  <a:extLst>
                    <a:ext uri="{FF2B5EF4-FFF2-40B4-BE49-F238E27FC236}">
                      <a16:creationId xmlns:a16="http://schemas.microsoft.com/office/drawing/2014/main" id="{A30F845D-6574-6EB0-0E04-D162A887212F}"/>
                    </a:ext>
                  </a:extLst>
                </p:cNvPr>
                <p:cNvSpPr>
                  <a:spLocks noChangeShapeType="1"/>
                </p:cNvSpPr>
                <p:nvPr/>
              </p:nvSpPr>
              <p:spPr bwMode="auto">
                <a:xfrm rot="5400000">
                  <a:off x="4405"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46" name="Line 67">
                  <a:extLst>
                    <a:ext uri="{FF2B5EF4-FFF2-40B4-BE49-F238E27FC236}">
                      <a16:creationId xmlns:a16="http://schemas.microsoft.com/office/drawing/2014/main" id="{05DF2624-8BA2-FFD1-499F-D6A5D2FE12DB}"/>
                    </a:ext>
                  </a:extLst>
                </p:cNvPr>
                <p:cNvSpPr>
                  <a:spLocks noChangeShapeType="1"/>
                </p:cNvSpPr>
                <p:nvPr/>
              </p:nvSpPr>
              <p:spPr bwMode="auto">
                <a:xfrm rot="5400000">
                  <a:off x="4747"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47" name="Line 68">
                  <a:extLst>
                    <a:ext uri="{FF2B5EF4-FFF2-40B4-BE49-F238E27FC236}">
                      <a16:creationId xmlns:a16="http://schemas.microsoft.com/office/drawing/2014/main" id="{0CF43357-6233-69C5-8322-CEA58B27542C}"/>
                    </a:ext>
                  </a:extLst>
                </p:cNvPr>
                <p:cNvSpPr>
                  <a:spLocks noChangeShapeType="1"/>
                </p:cNvSpPr>
                <p:nvPr/>
              </p:nvSpPr>
              <p:spPr bwMode="auto">
                <a:xfrm rot="5400000">
                  <a:off x="4040"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48" name="Line 69">
                  <a:extLst>
                    <a:ext uri="{FF2B5EF4-FFF2-40B4-BE49-F238E27FC236}">
                      <a16:creationId xmlns:a16="http://schemas.microsoft.com/office/drawing/2014/main" id="{1F9CC564-88AF-299C-0089-BECE11C4FAF9}"/>
                    </a:ext>
                  </a:extLst>
                </p:cNvPr>
                <p:cNvSpPr>
                  <a:spLocks noChangeShapeType="1"/>
                </p:cNvSpPr>
                <p:nvPr/>
              </p:nvSpPr>
              <p:spPr bwMode="auto">
                <a:xfrm rot="5400000">
                  <a:off x="3675"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49" name="Line 70">
                  <a:extLst>
                    <a:ext uri="{FF2B5EF4-FFF2-40B4-BE49-F238E27FC236}">
                      <a16:creationId xmlns:a16="http://schemas.microsoft.com/office/drawing/2014/main" id="{896AE9EA-7CB9-5EBB-64F3-7AA54192AC9A}"/>
                    </a:ext>
                  </a:extLst>
                </p:cNvPr>
                <p:cNvSpPr>
                  <a:spLocks noChangeShapeType="1"/>
                </p:cNvSpPr>
                <p:nvPr/>
              </p:nvSpPr>
              <p:spPr bwMode="auto">
                <a:xfrm rot="5400000">
                  <a:off x="3316"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50" name="Line 71">
                  <a:extLst>
                    <a:ext uri="{FF2B5EF4-FFF2-40B4-BE49-F238E27FC236}">
                      <a16:creationId xmlns:a16="http://schemas.microsoft.com/office/drawing/2014/main" id="{AC3077B8-6225-3CD7-0C9A-FB9898475051}"/>
                    </a:ext>
                  </a:extLst>
                </p:cNvPr>
                <p:cNvSpPr>
                  <a:spLocks noChangeShapeType="1"/>
                </p:cNvSpPr>
                <p:nvPr/>
              </p:nvSpPr>
              <p:spPr bwMode="auto">
                <a:xfrm rot="5400000">
                  <a:off x="2957"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51" name="Line 72">
                  <a:extLst>
                    <a:ext uri="{FF2B5EF4-FFF2-40B4-BE49-F238E27FC236}">
                      <a16:creationId xmlns:a16="http://schemas.microsoft.com/office/drawing/2014/main" id="{EBD0AF99-57C7-AA55-4557-B84A86D00259}"/>
                    </a:ext>
                  </a:extLst>
                </p:cNvPr>
                <p:cNvSpPr>
                  <a:spLocks noChangeShapeType="1"/>
                </p:cNvSpPr>
                <p:nvPr/>
              </p:nvSpPr>
              <p:spPr bwMode="auto">
                <a:xfrm rot="5400000">
                  <a:off x="2228"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52" name="Line 73">
                  <a:extLst>
                    <a:ext uri="{FF2B5EF4-FFF2-40B4-BE49-F238E27FC236}">
                      <a16:creationId xmlns:a16="http://schemas.microsoft.com/office/drawing/2014/main" id="{94B55039-EFC3-CDDA-CED0-A9099128DD95}"/>
                    </a:ext>
                  </a:extLst>
                </p:cNvPr>
                <p:cNvSpPr>
                  <a:spLocks noChangeShapeType="1"/>
                </p:cNvSpPr>
                <p:nvPr/>
              </p:nvSpPr>
              <p:spPr bwMode="auto">
                <a:xfrm rot="5400000">
                  <a:off x="1886"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53" name="Line 74">
                  <a:extLst>
                    <a:ext uri="{FF2B5EF4-FFF2-40B4-BE49-F238E27FC236}">
                      <a16:creationId xmlns:a16="http://schemas.microsoft.com/office/drawing/2014/main" id="{0358F698-5DA1-2CC0-77C6-5A63FB0A692E}"/>
                    </a:ext>
                  </a:extLst>
                </p:cNvPr>
                <p:cNvSpPr>
                  <a:spLocks noChangeShapeType="1"/>
                </p:cNvSpPr>
                <p:nvPr/>
              </p:nvSpPr>
              <p:spPr bwMode="auto">
                <a:xfrm rot="5400000">
                  <a:off x="1161"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54" name="Line 75">
                  <a:extLst>
                    <a:ext uri="{FF2B5EF4-FFF2-40B4-BE49-F238E27FC236}">
                      <a16:creationId xmlns:a16="http://schemas.microsoft.com/office/drawing/2014/main" id="{7B2C89DF-CE04-C959-D15F-DA837A971B8E}"/>
                    </a:ext>
                  </a:extLst>
                </p:cNvPr>
                <p:cNvSpPr>
                  <a:spLocks noChangeShapeType="1"/>
                </p:cNvSpPr>
                <p:nvPr/>
              </p:nvSpPr>
              <p:spPr bwMode="auto">
                <a:xfrm rot="5400000">
                  <a:off x="832"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55" name="Line 76">
                  <a:extLst>
                    <a:ext uri="{FF2B5EF4-FFF2-40B4-BE49-F238E27FC236}">
                      <a16:creationId xmlns:a16="http://schemas.microsoft.com/office/drawing/2014/main" id="{38E6A6B4-B2ED-10F7-CCDD-F5E48BD9B66E}"/>
                    </a:ext>
                  </a:extLst>
                </p:cNvPr>
                <p:cNvSpPr>
                  <a:spLocks noChangeShapeType="1"/>
                </p:cNvSpPr>
                <p:nvPr/>
              </p:nvSpPr>
              <p:spPr bwMode="auto">
                <a:xfrm rot="5400000">
                  <a:off x="1521"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56" name="Line 77">
                  <a:extLst>
                    <a:ext uri="{FF2B5EF4-FFF2-40B4-BE49-F238E27FC236}">
                      <a16:creationId xmlns:a16="http://schemas.microsoft.com/office/drawing/2014/main" id="{9D12308A-8D5B-A8E9-729D-F29636A1AD35}"/>
                    </a:ext>
                  </a:extLst>
                </p:cNvPr>
                <p:cNvSpPr>
                  <a:spLocks noChangeShapeType="1"/>
                </p:cNvSpPr>
                <p:nvPr/>
              </p:nvSpPr>
              <p:spPr bwMode="auto">
                <a:xfrm rot="5400000">
                  <a:off x="2592"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a:p>
              </p:txBody>
            </p:sp>
          </p:grpSp>
        </p:grpSp>
        <p:sp>
          <p:nvSpPr>
            <p:cNvPr id="25" name="Text Box 78">
              <a:extLst>
                <a:ext uri="{FF2B5EF4-FFF2-40B4-BE49-F238E27FC236}">
                  <a16:creationId xmlns:a16="http://schemas.microsoft.com/office/drawing/2014/main" id="{4A6E3B50-66F4-C3BB-BF0B-AEA1A9F0E19C}"/>
                </a:ext>
              </a:extLst>
            </p:cNvPr>
            <p:cNvSpPr txBox="1">
              <a:spLocks noChangeArrowheads="1"/>
            </p:cNvSpPr>
            <p:nvPr/>
          </p:nvSpPr>
          <p:spPr bwMode="auto">
            <a:xfrm>
              <a:off x="672" y="3792"/>
              <a:ext cx="415"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-10</a:t>
              </a:r>
              <a:endParaRPr lang="en-US" sz="1800" b="1"/>
            </a:p>
          </p:txBody>
        </p:sp>
        <p:sp>
          <p:nvSpPr>
            <p:cNvPr id="26" name="Text Box 79">
              <a:extLst>
                <a:ext uri="{FF2B5EF4-FFF2-40B4-BE49-F238E27FC236}">
                  <a16:creationId xmlns:a16="http://schemas.microsoft.com/office/drawing/2014/main" id="{47DBDD9E-F5E8-EE08-60E5-D97C328C50FC}"/>
                </a:ext>
              </a:extLst>
            </p:cNvPr>
            <p:cNvSpPr txBox="1">
              <a:spLocks noChangeArrowheads="1"/>
            </p:cNvSpPr>
            <p:nvPr/>
          </p:nvSpPr>
          <p:spPr bwMode="auto">
            <a:xfrm>
              <a:off x="4944" y="3792"/>
              <a:ext cx="330"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2</a:t>
              </a:r>
              <a:endParaRPr lang="en-US" sz="1800" b="1"/>
            </a:p>
          </p:txBody>
        </p:sp>
        <p:sp>
          <p:nvSpPr>
            <p:cNvPr id="27" name="Text Box 80">
              <a:extLst>
                <a:ext uri="{FF2B5EF4-FFF2-40B4-BE49-F238E27FC236}">
                  <a16:creationId xmlns:a16="http://schemas.microsoft.com/office/drawing/2014/main" id="{EF10F024-E2A8-1A30-17F7-2B136C040CF1}"/>
                </a:ext>
              </a:extLst>
            </p:cNvPr>
            <p:cNvSpPr txBox="1">
              <a:spLocks noChangeArrowheads="1"/>
            </p:cNvSpPr>
            <p:nvPr/>
          </p:nvSpPr>
          <p:spPr bwMode="auto">
            <a:xfrm>
              <a:off x="1344" y="3792"/>
              <a:ext cx="362"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-8</a:t>
              </a:r>
              <a:endParaRPr lang="en-US" sz="1800" b="1"/>
            </a:p>
          </p:txBody>
        </p:sp>
        <p:sp>
          <p:nvSpPr>
            <p:cNvPr id="28" name="Text Box 81">
              <a:extLst>
                <a:ext uri="{FF2B5EF4-FFF2-40B4-BE49-F238E27FC236}">
                  <a16:creationId xmlns:a16="http://schemas.microsoft.com/office/drawing/2014/main" id="{F601C8DE-4B89-D131-1F98-9ABDFF198F87}"/>
                </a:ext>
              </a:extLst>
            </p:cNvPr>
            <p:cNvSpPr txBox="1">
              <a:spLocks noChangeArrowheads="1"/>
            </p:cNvSpPr>
            <p:nvPr/>
          </p:nvSpPr>
          <p:spPr bwMode="auto">
            <a:xfrm>
              <a:off x="2064" y="3792"/>
              <a:ext cx="362"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-6</a:t>
              </a:r>
              <a:endParaRPr lang="en-US" sz="1800" b="1"/>
            </a:p>
          </p:txBody>
        </p:sp>
        <p:sp>
          <p:nvSpPr>
            <p:cNvPr id="29" name="Text Box 82">
              <a:extLst>
                <a:ext uri="{FF2B5EF4-FFF2-40B4-BE49-F238E27FC236}">
                  <a16:creationId xmlns:a16="http://schemas.microsoft.com/office/drawing/2014/main" id="{D1DAA3F6-53C8-1CF2-3B4C-59F2C4566F87}"/>
                </a:ext>
              </a:extLst>
            </p:cNvPr>
            <p:cNvSpPr txBox="1">
              <a:spLocks noChangeArrowheads="1"/>
            </p:cNvSpPr>
            <p:nvPr/>
          </p:nvSpPr>
          <p:spPr bwMode="auto">
            <a:xfrm>
              <a:off x="2784" y="3792"/>
              <a:ext cx="362"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-4</a:t>
              </a:r>
              <a:endParaRPr lang="en-US" sz="1800" b="1"/>
            </a:p>
          </p:txBody>
        </p:sp>
        <p:sp>
          <p:nvSpPr>
            <p:cNvPr id="30" name="Text Box 83">
              <a:extLst>
                <a:ext uri="{FF2B5EF4-FFF2-40B4-BE49-F238E27FC236}">
                  <a16:creationId xmlns:a16="http://schemas.microsoft.com/office/drawing/2014/main" id="{8F6230C1-9EF2-F2B3-EA10-924D3F083511}"/>
                </a:ext>
              </a:extLst>
            </p:cNvPr>
            <p:cNvSpPr txBox="1">
              <a:spLocks noChangeArrowheads="1"/>
            </p:cNvSpPr>
            <p:nvPr/>
          </p:nvSpPr>
          <p:spPr bwMode="auto">
            <a:xfrm>
              <a:off x="3504" y="3792"/>
              <a:ext cx="362"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-2</a:t>
              </a:r>
              <a:endParaRPr lang="en-US" sz="1800" b="1"/>
            </a:p>
          </p:txBody>
        </p:sp>
        <p:sp>
          <p:nvSpPr>
            <p:cNvPr id="31" name="Text Box 84">
              <a:extLst>
                <a:ext uri="{FF2B5EF4-FFF2-40B4-BE49-F238E27FC236}">
                  <a16:creationId xmlns:a16="http://schemas.microsoft.com/office/drawing/2014/main" id="{73A132C2-C6C6-19CA-F2CC-2054D4061A2C}"/>
                </a:ext>
              </a:extLst>
            </p:cNvPr>
            <p:cNvSpPr txBox="1">
              <a:spLocks noChangeArrowheads="1"/>
            </p:cNvSpPr>
            <p:nvPr/>
          </p:nvSpPr>
          <p:spPr bwMode="auto">
            <a:xfrm>
              <a:off x="4224" y="3792"/>
              <a:ext cx="330"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0</a:t>
              </a:r>
              <a:endParaRPr lang="en-US" sz="1800" b="1"/>
            </a:p>
          </p:txBody>
        </p:sp>
        <p:sp>
          <p:nvSpPr>
            <p:cNvPr id="32" name="Text Box 85">
              <a:extLst>
                <a:ext uri="{FF2B5EF4-FFF2-40B4-BE49-F238E27FC236}">
                  <a16:creationId xmlns:a16="http://schemas.microsoft.com/office/drawing/2014/main" id="{02EC9329-1BAB-61D1-447C-F5744DCAD644}"/>
                </a:ext>
              </a:extLst>
            </p:cNvPr>
            <p:cNvSpPr txBox="1">
              <a:spLocks noChangeArrowheads="1"/>
            </p:cNvSpPr>
            <p:nvPr/>
          </p:nvSpPr>
          <p:spPr bwMode="auto">
            <a:xfrm>
              <a:off x="2304" y="3936"/>
              <a:ext cx="1565" cy="231"/>
            </a:xfrm>
            <a:prstGeom prst="rect">
              <a:avLst/>
            </a:prstGeom>
            <a:noFill/>
            <a:ln w="9525">
              <a:noFill/>
              <a:miter lim="800000"/>
              <a:headEnd/>
              <a:tailEnd/>
            </a:ln>
          </p:spPr>
          <p:txBody>
            <a:bodyPr wrap="none">
              <a:prstTxWarp prst="textNoShape">
                <a:avLst/>
              </a:prstTxWarp>
              <a:spAutoFit/>
            </a:bodyPr>
            <a:lstStyle/>
            <a:p>
              <a:pPr algn="l"/>
              <a:r>
                <a:rPr lang="en-US" sz="1800" b="1"/>
                <a:t>Length Scale, meters</a:t>
              </a:r>
            </a:p>
          </p:txBody>
        </p:sp>
        <p:sp>
          <p:nvSpPr>
            <p:cNvPr id="33" name="Text Box 86">
              <a:extLst>
                <a:ext uri="{FF2B5EF4-FFF2-40B4-BE49-F238E27FC236}">
                  <a16:creationId xmlns:a16="http://schemas.microsoft.com/office/drawing/2014/main" id="{822B7326-ECCF-45E7-C2D6-3C74CB8E7CCE}"/>
                </a:ext>
              </a:extLst>
            </p:cNvPr>
            <p:cNvSpPr txBox="1">
              <a:spLocks noChangeArrowheads="1"/>
            </p:cNvSpPr>
            <p:nvPr/>
          </p:nvSpPr>
          <p:spPr bwMode="auto">
            <a:xfrm rot="-5400000">
              <a:off x="-344" y="1879"/>
              <a:ext cx="1533" cy="231"/>
            </a:xfrm>
            <a:prstGeom prst="rect">
              <a:avLst/>
            </a:prstGeom>
            <a:noFill/>
            <a:ln w="9525">
              <a:noFill/>
              <a:miter lim="800000"/>
              <a:headEnd/>
              <a:tailEnd/>
            </a:ln>
          </p:spPr>
          <p:txBody>
            <a:bodyPr wrap="none">
              <a:prstTxWarp prst="textNoShape">
                <a:avLst/>
              </a:prstTxWarp>
              <a:spAutoFit/>
            </a:bodyPr>
            <a:lstStyle/>
            <a:p>
              <a:pPr algn="l"/>
              <a:r>
                <a:rPr lang="en-US" sz="1800" b="1"/>
                <a:t>Time Scale, seconds</a:t>
              </a:r>
            </a:p>
          </p:txBody>
        </p:sp>
        <p:sp>
          <p:nvSpPr>
            <p:cNvPr id="34" name="Text Box 87">
              <a:extLst>
                <a:ext uri="{FF2B5EF4-FFF2-40B4-BE49-F238E27FC236}">
                  <a16:creationId xmlns:a16="http://schemas.microsoft.com/office/drawing/2014/main" id="{0E54E7D9-9713-A6FB-2712-3BE2C0FC1BE5}"/>
                </a:ext>
              </a:extLst>
            </p:cNvPr>
            <p:cNvSpPr txBox="1">
              <a:spLocks noChangeArrowheads="1"/>
            </p:cNvSpPr>
            <p:nvPr/>
          </p:nvSpPr>
          <p:spPr bwMode="auto">
            <a:xfrm>
              <a:off x="432" y="3648"/>
              <a:ext cx="415"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-12</a:t>
              </a:r>
              <a:endParaRPr lang="en-US" sz="1800" b="1"/>
            </a:p>
          </p:txBody>
        </p:sp>
        <p:sp>
          <p:nvSpPr>
            <p:cNvPr id="35" name="Text Box 88">
              <a:extLst>
                <a:ext uri="{FF2B5EF4-FFF2-40B4-BE49-F238E27FC236}">
                  <a16:creationId xmlns:a16="http://schemas.microsoft.com/office/drawing/2014/main" id="{64A70062-463C-692D-7EC4-2B6BA882BB05}"/>
                </a:ext>
              </a:extLst>
            </p:cNvPr>
            <p:cNvSpPr txBox="1">
              <a:spLocks noChangeArrowheads="1"/>
            </p:cNvSpPr>
            <p:nvPr/>
          </p:nvSpPr>
          <p:spPr bwMode="auto">
            <a:xfrm>
              <a:off x="432" y="3120"/>
              <a:ext cx="362"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-9</a:t>
              </a:r>
              <a:endParaRPr lang="en-US" sz="1800" b="1"/>
            </a:p>
          </p:txBody>
        </p:sp>
        <p:sp>
          <p:nvSpPr>
            <p:cNvPr id="36" name="Text Box 89">
              <a:extLst>
                <a:ext uri="{FF2B5EF4-FFF2-40B4-BE49-F238E27FC236}">
                  <a16:creationId xmlns:a16="http://schemas.microsoft.com/office/drawing/2014/main" id="{8C8A4298-247A-2049-E735-4FE89414CF46}"/>
                </a:ext>
              </a:extLst>
            </p:cNvPr>
            <p:cNvSpPr txBox="1">
              <a:spLocks noChangeArrowheads="1"/>
            </p:cNvSpPr>
            <p:nvPr/>
          </p:nvSpPr>
          <p:spPr bwMode="auto">
            <a:xfrm>
              <a:off x="432" y="2544"/>
              <a:ext cx="362"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-6</a:t>
              </a:r>
              <a:endParaRPr lang="en-US" sz="1800" b="1"/>
            </a:p>
          </p:txBody>
        </p:sp>
        <p:sp>
          <p:nvSpPr>
            <p:cNvPr id="37" name="Text Box 90">
              <a:extLst>
                <a:ext uri="{FF2B5EF4-FFF2-40B4-BE49-F238E27FC236}">
                  <a16:creationId xmlns:a16="http://schemas.microsoft.com/office/drawing/2014/main" id="{5C1ED16D-BCF0-F82B-4DBC-CBB052047FEA}"/>
                </a:ext>
              </a:extLst>
            </p:cNvPr>
            <p:cNvSpPr txBox="1">
              <a:spLocks noChangeArrowheads="1"/>
            </p:cNvSpPr>
            <p:nvPr/>
          </p:nvSpPr>
          <p:spPr bwMode="auto">
            <a:xfrm>
              <a:off x="432" y="2016"/>
              <a:ext cx="362"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-3</a:t>
              </a:r>
              <a:endParaRPr lang="en-US" sz="1800" b="1"/>
            </a:p>
          </p:txBody>
        </p:sp>
        <p:sp>
          <p:nvSpPr>
            <p:cNvPr id="38" name="Text Box 91">
              <a:extLst>
                <a:ext uri="{FF2B5EF4-FFF2-40B4-BE49-F238E27FC236}">
                  <a16:creationId xmlns:a16="http://schemas.microsoft.com/office/drawing/2014/main" id="{2C56DC39-D168-1DA6-1384-0A317991CAFD}"/>
                </a:ext>
              </a:extLst>
            </p:cNvPr>
            <p:cNvSpPr txBox="1">
              <a:spLocks noChangeArrowheads="1"/>
            </p:cNvSpPr>
            <p:nvPr/>
          </p:nvSpPr>
          <p:spPr bwMode="auto">
            <a:xfrm>
              <a:off x="432" y="1440"/>
              <a:ext cx="330"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0</a:t>
              </a:r>
              <a:endParaRPr lang="en-US" sz="1800" b="1"/>
            </a:p>
          </p:txBody>
        </p:sp>
        <p:sp>
          <p:nvSpPr>
            <p:cNvPr id="39" name="Text Box 92">
              <a:extLst>
                <a:ext uri="{FF2B5EF4-FFF2-40B4-BE49-F238E27FC236}">
                  <a16:creationId xmlns:a16="http://schemas.microsoft.com/office/drawing/2014/main" id="{4165A062-C396-193D-5285-DACB309A8003}"/>
                </a:ext>
              </a:extLst>
            </p:cNvPr>
            <p:cNvSpPr txBox="1">
              <a:spLocks noChangeArrowheads="1"/>
            </p:cNvSpPr>
            <p:nvPr/>
          </p:nvSpPr>
          <p:spPr bwMode="auto">
            <a:xfrm>
              <a:off x="432" y="912"/>
              <a:ext cx="330" cy="231"/>
            </a:xfrm>
            <a:prstGeom prst="rect">
              <a:avLst/>
            </a:prstGeom>
            <a:noFill/>
            <a:ln w="9525">
              <a:noFill/>
              <a:miter lim="800000"/>
              <a:headEnd/>
              <a:tailEnd/>
            </a:ln>
          </p:spPr>
          <p:txBody>
            <a:bodyPr wrap="none">
              <a:prstTxWarp prst="textNoShape">
                <a:avLst/>
              </a:prstTxWarp>
              <a:spAutoFit/>
            </a:bodyPr>
            <a:lstStyle/>
            <a:p>
              <a:pPr algn="l"/>
              <a:r>
                <a:rPr lang="en-US" sz="1800" b="1"/>
                <a:t>10</a:t>
              </a:r>
              <a:r>
                <a:rPr lang="en-US" sz="1800" b="1" baseline="30000"/>
                <a:t>3</a:t>
              </a:r>
              <a:endParaRPr lang="en-US" sz="1800" b="1"/>
            </a:p>
          </p:txBody>
        </p:sp>
        <p:pic>
          <p:nvPicPr>
            <p:cNvPr id="40" name="Picture 93" descr="B51Fire">
              <a:extLst>
                <a:ext uri="{FF2B5EF4-FFF2-40B4-BE49-F238E27FC236}">
                  <a16:creationId xmlns:a16="http://schemas.microsoft.com/office/drawing/2014/main" id="{F84EBD19-B7BB-E9B6-7088-861E97AD7001}"/>
                </a:ext>
              </a:extLst>
            </p:cNvPr>
            <p:cNvPicPr>
              <a:picLocks noChangeAspect="1" noChangeArrowheads="1"/>
            </p:cNvPicPr>
            <p:nvPr/>
          </p:nvPicPr>
          <p:blipFill>
            <a:blip r:embed="rId3"/>
            <a:srcRect/>
            <a:stretch>
              <a:fillRect/>
            </a:stretch>
          </p:blipFill>
          <p:spPr bwMode="auto">
            <a:xfrm>
              <a:off x="3888" y="2784"/>
              <a:ext cx="1157" cy="864"/>
            </a:xfrm>
            <a:prstGeom prst="rect">
              <a:avLst/>
            </a:prstGeom>
            <a:noFill/>
            <a:ln w="38100">
              <a:solidFill>
                <a:srgbClr val="000000"/>
              </a:solidFill>
              <a:miter lim="800000"/>
              <a:headEnd/>
              <a:tailEnd/>
            </a:ln>
          </p:spPr>
        </p:pic>
      </p:grpSp>
      <p:sp>
        <p:nvSpPr>
          <p:cNvPr id="96" name="Line 94">
            <a:extLst>
              <a:ext uri="{FF2B5EF4-FFF2-40B4-BE49-F238E27FC236}">
                <a16:creationId xmlns:a16="http://schemas.microsoft.com/office/drawing/2014/main" id="{12D7C2AC-3941-2BC0-D776-1C7560EE3BDD}"/>
              </a:ext>
            </a:extLst>
          </p:cNvPr>
          <p:cNvSpPr>
            <a:spLocks noChangeShapeType="1"/>
          </p:cNvSpPr>
          <p:nvPr/>
        </p:nvSpPr>
        <p:spPr bwMode="auto">
          <a:xfrm>
            <a:off x="4368801" y="2812160"/>
            <a:ext cx="1587" cy="609600"/>
          </a:xfrm>
          <a:prstGeom prst="line">
            <a:avLst/>
          </a:prstGeom>
          <a:noFill/>
          <a:ln w="28575">
            <a:solidFill>
              <a:srgbClr val="000000"/>
            </a:solidFill>
            <a:round/>
            <a:headEnd/>
            <a:tailEnd type="triangle" w="med" len="me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19954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4718-8D2A-9498-CAE5-491F688C8413}"/>
              </a:ext>
            </a:extLst>
          </p:cNvPr>
          <p:cNvSpPr>
            <a:spLocks noGrp="1"/>
          </p:cNvSpPr>
          <p:nvPr>
            <p:ph type="title"/>
          </p:nvPr>
        </p:nvSpPr>
        <p:spPr/>
        <p:txBody>
          <a:bodyPr/>
          <a:lstStyle/>
          <a:p>
            <a:r>
              <a:rPr lang="en-US" dirty="0"/>
              <a:t>Disparity in Time and Length Scales, Wind</a:t>
            </a:r>
          </a:p>
        </p:txBody>
      </p:sp>
      <p:sp>
        <p:nvSpPr>
          <p:cNvPr id="3" name="Slide Number Placeholder 2">
            <a:extLst>
              <a:ext uri="{FF2B5EF4-FFF2-40B4-BE49-F238E27FC236}">
                <a16:creationId xmlns:a16="http://schemas.microsoft.com/office/drawing/2014/main" id="{4C84C67F-534B-7178-3E7F-500625CAFF9C}"/>
              </a:ext>
            </a:extLst>
          </p:cNvPr>
          <p:cNvSpPr>
            <a:spLocks noGrp="1"/>
          </p:cNvSpPr>
          <p:nvPr>
            <p:ph type="sldNum" sz="quarter" idx="10"/>
          </p:nvPr>
        </p:nvSpPr>
        <p:spPr/>
        <p:txBody>
          <a:bodyPr/>
          <a:lstStyle/>
          <a:p>
            <a:fld id="{4FAB73BC-B049-4115-A692-8D63A059BFB8}" type="slidenum">
              <a:rPr lang="en-US" smtClean="0"/>
              <a:pPr/>
              <a:t>4</a:t>
            </a:fld>
            <a:endParaRPr lang="en-US" dirty="0"/>
          </a:p>
        </p:txBody>
      </p:sp>
      <p:grpSp>
        <p:nvGrpSpPr>
          <p:cNvPr id="76" name="Group 75">
            <a:extLst>
              <a:ext uri="{FF2B5EF4-FFF2-40B4-BE49-F238E27FC236}">
                <a16:creationId xmlns:a16="http://schemas.microsoft.com/office/drawing/2014/main" id="{686F71BA-7B56-18D7-DC3C-B477040B1589}"/>
              </a:ext>
            </a:extLst>
          </p:cNvPr>
          <p:cNvGrpSpPr/>
          <p:nvPr/>
        </p:nvGrpSpPr>
        <p:grpSpPr>
          <a:xfrm>
            <a:off x="1744415" y="1148753"/>
            <a:ext cx="8703171" cy="5365706"/>
            <a:chOff x="494789" y="1148753"/>
            <a:chExt cx="8703171" cy="5365706"/>
          </a:xfrm>
        </p:grpSpPr>
        <p:pic>
          <p:nvPicPr>
            <p:cNvPr id="5" name="Picture 4">
              <a:extLst>
                <a:ext uri="{FF2B5EF4-FFF2-40B4-BE49-F238E27FC236}">
                  <a16:creationId xmlns:a16="http://schemas.microsoft.com/office/drawing/2014/main" id="{3B0696D0-3BEA-CE48-A926-436A5A46FD49}"/>
                </a:ext>
              </a:extLst>
            </p:cNvPr>
            <p:cNvPicPr>
              <a:picLocks noChangeAspect="1"/>
            </p:cNvPicPr>
            <p:nvPr/>
          </p:nvPicPr>
          <p:blipFill rotWithShape="1">
            <a:blip r:embed="rId2"/>
            <a:srcRect t="4649" b="23789"/>
            <a:stretch/>
          </p:blipFill>
          <p:spPr>
            <a:xfrm>
              <a:off x="4931375" y="1148753"/>
              <a:ext cx="1930708" cy="1910863"/>
            </a:xfrm>
            <a:prstGeom prst="rect">
              <a:avLst/>
            </a:prstGeom>
          </p:spPr>
        </p:pic>
        <p:grpSp>
          <p:nvGrpSpPr>
            <p:cNvPr id="6" name="Group 5">
              <a:extLst>
                <a:ext uri="{FF2B5EF4-FFF2-40B4-BE49-F238E27FC236}">
                  <a16:creationId xmlns:a16="http://schemas.microsoft.com/office/drawing/2014/main" id="{498FE6D0-0DB9-9E9A-4961-56CFA12C5C76}"/>
                </a:ext>
              </a:extLst>
            </p:cNvPr>
            <p:cNvGrpSpPr/>
            <p:nvPr/>
          </p:nvGrpSpPr>
          <p:grpSpPr>
            <a:xfrm>
              <a:off x="494789" y="1311550"/>
              <a:ext cx="8703171" cy="5202909"/>
              <a:chOff x="265983" y="1837829"/>
              <a:chExt cx="8879605" cy="5202909"/>
            </a:xfrm>
          </p:grpSpPr>
          <p:pic>
            <p:nvPicPr>
              <p:cNvPr id="7" name="Picture 6" descr="windFarmWakes">
                <a:extLst>
                  <a:ext uri="{FF2B5EF4-FFF2-40B4-BE49-F238E27FC236}">
                    <a16:creationId xmlns:a16="http://schemas.microsoft.com/office/drawing/2014/main" id="{51E55509-5DB8-B2BB-34D7-4929EC51E1DE}"/>
                  </a:ext>
                </a:extLst>
              </p:cNvPr>
              <p:cNvPicPr>
                <a:picLocks noChangeAspect="1"/>
              </p:cNvPicPr>
              <p:nvPr/>
            </p:nvPicPr>
            <p:blipFill>
              <a:blip r:embed="rId3">
                <a:alphaModFix amt="58000"/>
              </a:blip>
              <a:srcRect l="8462" r="11692" b="20513"/>
              <a:stretch>
                <a:fillRect/>
              </a:stretch>
            </p:blipFill>
            <p:spPr>
              <a:xfrm>
                <a:off x="6110317" y="1986647"/>
                <a:ext cx="2749489" cy="2064249"/>
              </a:xfrm>
              <a:prstGeom prst="rect">
                <a:avLst/>
              </a:prstGeom>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C1573D15-24DD-EF9F-378D-F77EEBD17649}"/>
                  </a:ext>
                </a:extLst>
              </p:cNvPr>
              <p:cNvPicPr>
                <a:picLocks noChangeAspect="1"/>
              </p:cNvPicPr>
              <p:nvPr/>
            </p:nvPicPr>
            <p:blipFill rotWithShape="1">
              <a:blip r:embed="rId4"/>
              <a:srcRect l="12158" r="14701"/>
              <a:stretch/>
            </p:blipFill>
            <p:spPr>
              <a:xfrm>
                <a:off x="4380337" y="2764793"/>
                <a:ext cx="1778691" cy="1653927"/>
              </a:xfrm>
              <a:prstGeom prst="rect">
                <a:avLst/>
              </a:prstGeom>
            </p:spPr>
          </p:pic>
          <p:sp>
            <p:nvSpPr>
              <p:cNvPr id="9" name="Text Box 6">
                <a:extLst>
                  <a:ext uri="{FF2B5EF4-FFF2-40B4-BE49-F238E27FC236}">
                    <a16:creationId xmlns:a16="http://schemas.microsoft.com/office/drawing/2014/main" id="{1B3F0DD7-845C-9F75-D908-98DF91FBE50E}"/>
                  </a:ext>
                </a:extLst>
              </p:cNvPr>
              <p:cNvSpPr txBox="1">
                <a:spLocks noChangeArrowheads="1"/>
              </p:cNvSpPr>
              <p:nvPr/>
            </p:nvSpPr>
            <p:spPr bwMode="auto">
              <a:xfrm>
                <a:off x="6113463" y="1902475"/>
                <a:ext cx="3032125" cy="366713"/>
              </a:xfrm>
              <a:prstGeom prst="rect">
                <a:avLst/>
              </a:prstGeom>
              <a:noFill/>
              <a:ln w="9525">
                <a:noFill/>
                <a:miter lim="800000"/>
                <a:headEnd/>
                <a:tailEnd/>
              </a:ln>
            </p:spPr>
            <p:txBody>
              <a:bodyPr wrap="square">
                <a:prstTxWarp prst="textNoShape">
                  <a:avLst/>
                </a:prstTxWarp>
                <a:spAutoFit/>
              </a:bodyPr>
              <a:lstStyle/>
              <a:p>
                <a:r>
                  <a:rPr lang="en-US" b="1" dirty="0">
                    <a:solidFill>
                      <a:srgbClr val="000000"/>
                    </a:solidFill>
                    <a:latin typeface="Calibri"/>
                    <a:cs typeface="Calibri"/>
                  </a:rPr>
                  <a:t>Engineering Scale of Interest</a:t>
                </a:r>
              </a:p>
            </p:txBody>
          </p:sp>
          <p:sp>
            <p:nvSpPr>
              <p:cNvPr id="10" name="Text Box 8">
                <a:extLst>
                  <a:ext uri="{FF2B5EF4-FFF2-40B4-BE49-F238E27FC236}">
                    <a16:creationId xmlns:a16="http://schemas.microsoft.com/office/drawing/2014/main" id="{AF823004-2C2E-CB7E-C838-DF9EF8B01E4E}"/>
                  </a:ext>
                </a:extLst>
              </p:cNvPr>
              <p:cNvSpPr txBox="1">
                <a:spLocks noChangeArrowheads="1"/>
              </p:cNvSpPr>
              <p:nvPr/>
            </p:nvSpPr>
            <p:spPr bwMode="auto">
              <a:xfrm rot="19967685">
                <a:off x="5656263" y="2690269"/>
                <a:ext cx="2438400" cy="336550"/>
              </a:xfrm>
              <a:prstGeom prst="rect">
                <a:avLst/>
              </a:prstGeom>
              <a:noFill/>
              <a:ln w="9525">
                <a:noFill/>
                <a:miter lim="800000"/>
                <a:headEnd/>
                <a:tailEnd/>
              </a:ln>
            </p:spPr>
            <p:txBody>
              <a:bodyPr>
                <a:prstTxWarp prst="textNoShape">
                  <a:avLst/>
                </a:prstTxWarp>
                <a:spAutoFit/>
              </a:bodyPr>
              <a:lstStyle/>
              <a:p>
                <a:pPr algn="r"/>
                <a:r>
                  <a:rPr lang="en-US" sz="1600" b="1" dirty="0">
                    <a:solidFill>
                      <a:srgbClr val="000000"/>
                    </a:solidFill>
                    <a:latin typeface="Source Sans Pro"/>
                  </a:rPr>
                  <a:t>Convective Transport</a:t>
                </a:r>
              </a:p>
            </p:txBody>
          </p:sp>
          <p:grpSp>
            <p:nvGrpSpPr>
              <p:cNvPr id="11" name="Group 18">
                <a:extLst>
                  <a:ext uri="{FF2B5EF4-FFF2-40B4-BE49-F238E27FC236}">
                    <a16:creationId xmlns:a16="http://schemas.microsoft.com/office/drawing/2014/main" id="{84955397-AEFE-DE1E-EC82-EC771B64CCC6}"/>
                  </a:ext>
                </a:extLst>
              </p:cNvPr>
              <p:cNvGrpSpPr>
                <a:grpSpLocks/>
              </p:cNvGrpSpPr>
              <p:nvPr/>
            </p:nvGrpSpPr>
            <p:grpSpPr bwMode="auto">
              <a:xfrm>
                <a:off x="2074863" y="3024895"/>
                <a:ext cx="787400" cy="2647950"/>
                <a:chOff x="1440" y="1632"/>
                <a:chExt cx="496" cy="1668"/>
              </a:xfrm>
            </p:grpSpPr>
            <p:sp>
              <p:nvSpPr>
                <p:cNvPr id="72" name="Rectangle 21">
                  <a:extLst>
                    <a:ext uri="{FF2B5EF4-FFF2-40B4-BE49-F238E27FC236}">
                      <a16:creationId xmlns:a16="http://schemas.microsoft.com/office/drawing/2014/main" id="{524F666E-1BC6-433E-AE5F-FE02CE74FEF6}"/>
                    </a:ext>
                  </a:extLst>
                </p:cNvPr>
                <p:cNvSpPr>
                  <a:spLocks noChangeArrowheads="1"/>
                </p:cNvSpPr>
                <p:nvPr/>
              </p:nvSpPr>
              <p:spPr bwMode="auto">
                <a:xfrm>
                  <a:off x="1440" y="2100"/>
                  <a:ext cx="496" cy="1200"/>
                </a:xfrm>
                <a:prstGeom prst="rect">
                  <a:avLst/>
                </a:prstGeom>
                <a:noFill/>
                <a:ln w="28575">
                  <a:noFill/>
                  <a:miter lim="800000"/>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73" name="Line 22">
                  <a:extLst>
                    <a:ext uri="{FF2B5EF4-FFF2-40B4-BE49-F238E27FC236}">
                      <a16:creationId xmlns:a16="http://schemas.microsoft.com/office/drawing/2014/main" id="{007419C2-DE3F-CCCF-6C9F-C61C8F06E6AF}"/>
                    </a:ext>
                  </a:extLst>
                </p:cNvPr>
                <p:cNvSpPr>
                  <a:spLocks noChangeShapeType="1"/>
                </p:cNvSpPr>
                <p:nvPr/>
              </p:nvSpPr>
              <p:spPr bwMode="auto">
                <a:xfrm>
                  <a:off x="1680" y="1632"/>
                  <a:ext cx="0" cy="472"/>
                </a:xfrm>
                <a:prstGeom prst="line">
                  <a:avLst/>
                </a:prstGeom>
                <a:noFill/>
                <a:ln w="28575">
                  <a:noFill/>
                  <a:round/>
                  <a:headEnd/>
                  <a:tailEnd type="triangle" w="med" len="med"/>
                </a:ln>
              </p:spPr>
              <p:txBody>
                <a:bodyPr wrap="none" anchor="ctr">
                  <a:prstTxWarp prst="textNoShape">
                    <a:avLst/>
                  </a:prstTxWarp>
                </a:bodyPr>
                <a:lstStyle/>
                <a:p>
                  <a:endParaRPr lang="en-US" dirty="0">
                    <a:solidFill>
                      <a:srgbClr val="000000"/>
                    </a:solidFill>
                    <a:latin typeface="Source Sans Pro"/>
                  </a:endParaRPr>
                </a:p>
              </p:txBody>
            </p:sp>
          </p:grpSp>
          <p:grpSp>
            <p:nvGrpSpPr>
              <p:cNvPr id="12" name="Group 27">
                <a:extLst>
                  <a:ext uri="{FF2B5EF4-FFF2-40B4-BE49-F238E27FC236}">
                    <a16:creationId xmlns:a16="http://schemas.microsoft.com/office/drawing/2014/main" id="{FD1C156F-69F0-9132-24B7-69E71748A1B8}"/>
                  </a:ext>
                </a:extLst>
              </p:cNvPr>
              <p:cNvGrpSpPr>
                <a:grpSpLocks/>
              </p:cNvGrpSpPr>
              <p:nvPr/>
            </p:nvGrpSpPr>
            <p:grpSpPr bwMode="auto">
              <a:xfrm>
                <a:off x="2151063" y="2694695"/>
                <a:ext cx="5232400" cy="3263901"/>
                <a:chOff x="1488" y="1424"/>
                <a:chExt cx="3296" cy="2056"/>
              </a:xfrm>
            </p:grpSpPr>
            <p:sp>
              <p:nvSpPr>
                <p:cNvPr id="69" name="Freeform 28">
                  <a:extLst>
                    <a:ext uri="{FF2B5EF4-FFF2-40B4-BE49-F238E27FC236}">
                      <a16:creationId xmlns:a16="http://schemas.microsoft.com/office/drawing/2014/main" id="{2BB82FB5-D490-CB38-4F58-9B9EDB5D3F9F}"/>
                    </a:ext>
                  </a:extLst>
                </p:cNvPr>
                <p:cNvSpPr>
                  <a:spLocks/>
                </p:cNvSpPr>
                <p:nvPr/>
              </p:nvSpPr>
              <p:spPr bwMode="auto">
                <a:xfrm>
                  <a:off x="1488" y="1424"/>
                  <a:ext cx="3296" cy="2056"/>
                </a:xfrm>
                <a:custGeom>
                  <a:avLst/>
                  <a:gdLst>
                    <a:gd name="T0" fmla="*/ 3296 w 3296"/>
                    <a:gd name="T1" fmla="*/ 0 h 2056"/>
                    <a:gd name="T2" fmla="*/ 1888 w 3296"/>
                    <a:gd name="T3" fmla="*/ 736 h 2056"/>
                    <a:gd name="T4" fmla="*/ 760 w 3296"/>
                    <a:gd name="T5" fmla="*/ 1448 h 2056"/>
                    <a:gd name="T6" fmla="*/ 0 w 3296"/>
                    <a:gd name="T7" fmla="*/ 2056 h 2056"/>
                    <a:gd name="T8" fmla="*/ 0 60000 65536"/>
                    <a:gd name="T9" fmla="*/ 0 60000 65536"/>
                    <a:gd name="T10" fmla="*/ 0 60000 65536"/>
                    <a:gd name="T11" fmla="*/ 0 60000 65536"/>
                    <a:gd name="T12" fmla="*/ 0 w 3296"/>
                    <a:gd name="T13" fmla="*/ 0 h 2056"/>
                    <a:gd name="T14" fmla="*/ 3296 w 3296"/>
                    <a:gd name="T15" fmla="*/ 2056 h 2056"/>
                  </a:gdLst>
                  <a:ahLst/>
                  <a:cxnLst>
                    <a:cxn ang="T8">
                      <a:pos x="T0" y="T1"/>
                    </a:cxn>
                    <a:cxn ang="T9">
                      <a:pos x="T2" y="T3"/>
                    </a:cxn>
                    <a:cxn ang="T10">
                      <a:pos x="T4" y="T5"/>
                    </a:cxn>
                    <a:cxn ang="T11">
                      <a:pos x="T6" y="T7"/>
                    </a:cxn>
                  </a:cxnLst>
                  <a:rect l="T12" t="T13" r="T14" b="T15"/>
                  <a:pathLst>
                    <a:path w="3296" h="2056">
                      <a:moveTo>
                        <a:pt x="3296" y="0"/>
                      </a:moveTo>
                      <a:cubicBezTo>
                        <a:pt x="3061" y="123"/>
                        <a:pt x="2311" y="495"/>
                        <a:pt x="1888" y="736"/>
                      </a:cubicBezTo>
                      <a:cubicBezTo>
                        <a:pt x="1465" y="977"/>
                        <a:pt x="1075" y="1228"/>
                        <a:pt x="760" y="1448"/>
                      </a:cubicBezTo>
                      <a:cubicBezTo>
                        <a:pt x="445" y="1668"/>
                        <a:pt x="158" y="1929"/>
                        <a:pt x="0" y="2056"/>
                      </a:cubicBezTo>
                    </a:path>
                  </a:pathLst>
                </a:custGeom>
                <a:noFill/>
                <a:ln w="38100">
                  <a:noFill/>
                  <a:round/>
                  <a:headEnd/>
                  <a:tailEnd type="triangle" w="med" len="med"/>
                </a:ln>
              </p:spPr>
              <p:txBody>
                <a:bodyPr wrap="none" anchor="ctr">
                  <a:prstTxWarp prst="textNoShape">
                    <a:avLst/>
                  </a:prstTxWarp>
                </a:bodyPr>
                <a:lstStyle/>
                <a:p>
                  <a:endParaRPr lang="en-US" dirty="0">
                    <a:solidFill>
                      <a:srgbClr val="000000"/>
                    </a:solidFill>
                    <a:latin typeface="Source Sans Pro"/>
                  </a:endParaRPr>
                </a:p>
              </p:txBody>
            </p:sp>
            <p:sp>
              <p:nvSpPr>
                <p:cNvPr id="70" name="Freeform 29">
                  <a:extLst>
                    <a:ext uri="{FF2B5EF4-FFF2-40B4-BE49-F238E27FC236}">
                      <a16:creationId xmlns:a16="http://schemas.microsoft.com/office/drawing/2014/main" id="{5704D831-0B70-D829-5C6E-69BA097FED36}"/>
                    </a:ext>
                  </a:extLst>
                </p:cNvPr>
                <p:cNvSpPr>
                  <a:spLocks/>
                </p:cNvSpPr>
                <p:nvPr/>
              </p:nvSpPr>
              <p:spPr bwMode="auto">
                <a:xfrm>
                  <a:off x="1488" y="1800"/>
                  <a:ext cx="1736" cy="1656"/>
                </a:xfrm>
                <a:custGeom>
                  <a:avLst/>
                  <a:gdLst>
                    <a:gd name="T0" fmla="*/ 0 w 1736"/>
                    <a:gd name="T1" fmla="*/ 1656 h 1656"/>
                    <a:gd name="T2" fmla="*/ 1736 w 1736"/>
                    <a:gd name="T3" fmla="*/ 0 h 1656"/>
                    <a:gd name="T4" fmla="*/ 0 60000 65536"/>
                    <a:gd name="T5" fmla="*/ 0 60000 65536"/>
                    <a:gd name="T6" fmla="*/ 0 w 1736"/>
                    <a:gd name="T7" fmla="*/ 0 h 1656"/>
                    <a:gd name="T8" fmla="*/ 1736 w 1736"/>
                    <a:gd name="T9" fmla="*/ 1656 h 1656"/>
                  </a:gdLst>
                  <a:ahLst/>
                  <a:cxnLst>
                    <a:cxn ang="T4">
                      <a:pos x="T0" y="T1"/>
                    </a:cxn>
                    <a:cxn ang="T5">
                      <a:pos x="T2" y="T3"/>
                    </a:cxn>
                  </a:cxnLst>
                  <a:rect l="T6" t="T7" r="T8" b="T9"/>
                  <a:pathLst>
                    <a:path w="1736" h="1656">
                      <a:moveTo>
                        <a:pt x="0" y="1656"/>
                      </a:moveTo>
                      <a:lnTo>
                        <a:pt x="1736" y="0"/>
                      </a:lnTo>
                    </a:path>
                  </a:pathLst>
                </a:custGeom>
                <a:noFill/>
                <a:ln w="38100">
                  <a:noFill/>
                  <a:round/>
                  <a:headEnd/>
                  <a:tailEnd type="triangle" w="med" len="med"/>
                </a:ln>
              </p:spPr>
              <p:txBody>
                <a:bodyPr wrap="none" anchor="ctr">
                  <a:prstTxWarp prst="textNoShape">
                    <a:avLst/>
                  </a:prstTxWarp>
                </a:bodyPr>
                <a:lstStyle/>
                <a:p>
                  <a:endParaRPr lang="en-US" dirty="0">
                    <a:solidFill>
                      <a:srgbClr val="000000"/>
                    </a:solidFill>
                    <a:latin typeface="Source Sans Pro"/>
                  </a:endParaRPr>
                </a:p>
              </p:txBody>
            </p:sp>
            <p:sp>
              <p:nvSpPr>
                <p:cNvPr id="71" name="Freeform 30">
                  <a:extLst>
                    <a:ext uri="{FF2B5EF4-FFF2-40B4-BE49-F238E27FC236}">
                      <a16:creationId xmlns:a16="http://schemas.microsoft.com/office/drawing/2014/main" id="{F974F577-D5C1-0BD5-33EC-727CB028C1EB}"/>
                    </a:ext>
                  </a:extLst>
                </p:cNvPr>
                <p:cNvSpPr>
                  <a:spLocks/>
                </p:cNvSpPr>
                <p:nvPr/>
              </p:nvSpPr>
              <p:spPr bwMode="auto">
                <a:xfrm>
                  <a:off x="3216" y="1496"/>
                  <a:ext cx="624" cy="304"/>
                </a:xfrm>
                <a:custGeom>
                  <a:avLst/>
                  <a:gdLst>
                    <a:gd name="T0" fmla="*/ 0 w 624"/>
                    <a:gd name="T1" fmla="*/ 304 h 304"/>
                    <a:gd name="T2" fmla="*/ 160 w 624"/>
                    <a:gd name="T3" fmla="*/ 272 h 304"/>
                    <a:gd name="T4" fmla="*/ 312 w 624"/>
                    <a:gd name="T5" fmla="*/ 208 h 304"/>
                    <a:gd name="T6" fmla="*/ 464 w 624"/>
                    <a:gd name="T7" fmla="*/ 128 h 304"/>
                    <a:gd name="T8" fmla="*/ 624 w 624"/>
                    <a:gd name="T9" fmla="*/ 0 h 304"/>
                    <a:gd name="T10" fmla="*/ 0 60000 65536"/>
                    <a:gd name="T11" fmla="*/ 0 60000 65536"/>
                    <a:gd name="T12" fmla="*/ 0 60000 65536"/>
                    <a:gd name="T13" fmla="*/ 0 60000 65536"/>
                    <a:gd name="T14" fmla="*/ 0 60000 65536"/>
                    <a:gd name="T15" fmla="*/ 0 w 624"/>
                    <a:gd name="T16" fmla="*/ 0 h 304"/>
                    <a:gd name="T17" fmla="*/ 624 w 624"/>
                    <a:gd name="T18" fmla="*/ 304 h 304"/>
                  </a:gdLst>
                  <a:ahLst/>
                  <a:cxnLst>
                    <a:cxn ang="T10">
                      <a:pos x="T0" y="T1"/>
                    </a:cxn>
                    <a:cxn ang="T11">
                      <a:pos x="T2" y="T3"/>
                    </a:cxn>
                    <a:cxn ang="T12">
                      <a:pos x="T4" y="T5"/>
                    </a:cxn>
                    <a:cxn ang="T13">
                      <a:pos x="T6" y="T7"/>
                    </a:cxn>
                    <a:cxn ang="T14">
                      <a:pos x="T8" y="T9"/>
                    </a:cxn>
                  </a:cxnLst>
                  <a:rect l="T15" t="T16" r="T17" b="T18"/>
                  <a:pathLst>
                    <a:path w="624" h="304">
                      <a:moveTo>
                        <a:pt x="0" y="304"/>
                      </a:moveTo>
                      <a:cubicBezTo>
                        <a:pt x="28" y="299"/>
                        <a:pt x="108" y="288"/>
                        <a:pt x="160" y="272"/>
                      </a:cubicBezTo>
                      <a:cubicBezTo>
                        <a:pt x="212" y="256"/>
                        <a:pt x="261" y="232"/>
                        <a:pt x="312" y="208"/>
                      </a:cubicBezTo>
                      <a:cubicBezTo>
                        <a:pt x="363" y="184"/>
                        <a:pt x="412" y="163"/>
                        <a:pt x="464" y="128"/>
                      </a:cubicBezTo>
                      <a:cubicBezTo>
                        <a:pt x="516" y="93"/>
                        <a:pt x="597" y="23"/>
                        <a:pt x="624" y="0"/>
                      </a:cubicBezTo>
                    </a:path>
                  </a:pathLst>
                </a:custGeom>
                <a:noFill/>
                <a:ln w="38100">
                  <a:noFill/>
                  <a:round/>
                  <a:headEnd/>
                  <a:tailEnd type="triangle" w="med" len="med"/>
                </a:ln>
              </p:spPr>
              <p:txBody>
                <a:bodyPr wrap="none" anchor="ctr">
                  <a:prstTxWarp prst="textNoShape">
                    <a:avLst/>
                  </a:prstTxWarp>
                </a:bodyPr>
                <a:lstStyle/>
                <a:p>
                  <a:endParaRPr lang="en-US" dirty="0">
                    <a:solidFill>
                      <a:srgbClr val="000000"/>
                    </a:solidFill>
                    <a:latin typeface="Source Sans Pro"/>
                  </a:endParaRPr>
                </a:p>
              </p:txBody>
            </p:sp>
          </p:grpSp>
          <p:grpSp>
            <p:nvGrpSpPr>
              <p:cNvPr id="13" name="Group 32">
                <a:extLst>
                  <a:ext uri="{FF2B5EF4-FFF2-40B4-BE49-F238E27FC236}">
                    <a16:creationId xmlns:a16="http://schemas.microsoft.com/office/drawing/2014/main" id="{86F7EE7E-023A-9D6F-1ED0-A7E3C494F50D}"/>
                  </a:ext>
                </a:extLst>
              </p:cNvPr>
              <p:cNvGrpSpPr>
                <a:grpSpLocks/>
              </p:cNvGrpSpPr>
              <p:nvPr/>
            </p:nvGrpSpPr>
            <p:grpSpPr bwMode="auto">
              <a:xfrm>
                <a:off x="1822450" y="2810583"/>
                <a:ext cx="6934200" cy="3144838"/>
                <a:chOff x="1281" y="1497"/>
                <a:chExt cx="4368" cy="1981"/>
              </a:xfrm>
            </p:grpSpPr>
            <p:sp>
              <p:nvSpPr>
                <p:cNvPr id="67" name="AutoShape 36">
                  <a:extLst>
                    <a:ext uri="{FF2B5EF4-FFF2-40B4-BE49-F238E27FC236}">
                      <a16:creationId xmlns:a16="http://schemas.microsoft.com/office/drawing/2014/main" id="{EAB07708-3252-07E9-EC04-0939476F87CB}"/>
                    </a:ext>
                  </a:extLst>
                </p:cNvPr>
                <p:cNvSpPr>
                  <a:spLocks noChangeArrowheads="1"/>
                </p:cNvSpPr>
                <p:nvPr/>
              </p:nvSpPr>
              <p:spPr bwMode="auto">
                <a:xfrm rot="21248332">
                  <a:off x="1281" y="3408"/>
                  <a:ext cx="4368" cy="70"/>
                </a:xfrm>
                <a:prstGeom prst="rightArrow">
                  <a:avLst>
                    <a:gd name="adj1" fmla="val 50000"/>
                    <a:gd name="adj2" fmla="val 622222"/>
                  </a:avLst>
                </a:prstGeom>
                <a:gradFill rotWithShape="0">
                  <a:gsLst>
                    <a:gs pos="0">
                      <a:srgbClr val="7C4A19"/>
                    </a:gs>
                    <a:gs pos="50000">
                      <a:srgbClr val="FF9933"/>
                    </a:gs>
                    <a:gs pos="100000">
                      <a:srgbClr val="7C4A19"/>
                    </a:gs>
                  </a:gsLst>
                  <a:lin ang="0" scaled="1"/>
                </a:gradFill>
                <a:ln w="9525">
                  <a:noFill/>
                  <a:miter lim="800000"/>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68" name="AutoShape 39">
                  <a:extLst>
                    <a:ext uri="{FF2B5EF4-FFF2-40B4-BE49-F238E27FC236}">
                      <a16:creationId xmlns:a16="http://schemas.microsoft.com/office/drawing/2014/main" id="{959DD377-AA22-E6E9-F1CF-A38859FF371B}"/>
                    </a:ext>
                  </a:extLst>
                </p:cNvPr>
                <p:cNvSpPr>
                  <a:spLocks noChangeArrowheads="1"/>
                </p:cNvSpPr>
                <p:nvPr/>
              </p:nvSpPr>
              <p:spPr bwMode="auto">
                <a:xfrm rot="16200000">
                  <a:off x="4655" y="2281"/>
                  <a:ext cx="1688" cy="120"/>
                </a:xfrm>
                <a:prstGeom prst="rightArrow">
                  <a:avLst>
                    <a:gd name="adj1" fmla="val 50000"/>
                    <a:gd name="adj2" fmla="val 220000"/>
                  </a:avLst>
                </a:prstGeom>
                <a:gradFill rotWithShape="0">
                  <a:gsLst>
                    <a:gs pos="0">
                      <a:srgbClr val="7C4A19"/>
                    </a:gs>
                    <a:gs pos="50000">
                      <a:srgbClr val="FF9933"/>
                    </a:gs>
                    <a:gs pos="100000">
                      <a:srgbClr val="7C4A19"/>
                    </a:gs>
                  </a:gsLst>
                  <a:lin ang="5400000" scaled="1"/>
                </a:gradFill>
                <a:ln w="9525">
                  <a:noFill/>
                  <a:miter lim="800000"/>
                  <a:headEnd/>
                  <a:tailEnd/>
                </a:ln>
              </p:spPr>
              <p:txBody>
                <a:bodyPr wrap="none" anchor="ctr">
                  <a:prstTxWarp prst="textNoShape">
                    <a:avLst/>
                  </a:prstTxWarp>
                </a:bodyPr>
                <a:lstStyle/>
                <a:p>
                  <a:endParaRPr lang="en-US" dirty="0">
                    <a:solidFill>
                      <a:srgbClr val="000000"/>
                    </a:solidFill>
                    <a:latin typeface="Source Sans Pro"/>
                  </a:endParaRPr>
                </a:p>
              </p:txBody>
            </p:sp>
          </p:grpSp>
          <p:sp>
            <p:nvSpPr>
              <p:cNvPr id="14" name="Line 44">
                <a:extLst>
                  <a:ext uri="{FF2B5EF4-FFF2-40B4-BE49-F238E27FC236}">
                    <a16:creationId xmlns:a16="http://schemas.microsoft.com/office/drawing/2014/main" id="{1BD43E72-4D42-14CE-03B3-37C34D0BC491}"/>
                  </a:ext>
                </a:extLst>
              </p:cNvPr>
              <p:cNvSpPr>
                <a:spLocks noChangeShapeType="1"/>
              </p:cNvSpPr>
              <p:nvPr/>
            </p:nvSpPr>
            <p:spPr bwMode="auto">
              <a:xfrm flipH="1" flipV="1">
                <a:off x="1138238" y="1877132"/>
                <a:ext cx="9525" cy="4527550"/>
              </a:xfrm>
              <a:prstGeom prst="line">
                <a:avLst/>
              </a:prstGeom>
              <a:noFill/>
              <a:ln w="2857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15" name="Line 48">
                <a:extLst>
                  <a:ext uri="{FF2B5EF4-FFF2-40B4-BE49-F238E27FC236}">
                    <a16:creationId xmlns:a16="http://schemas.microsoft.com/office/drawing/2014/main" id="{4884D105-CE2B-5A20-9E73-06CD9423690C}"/>
                  </a:ext>
                </a:extLst>
              </p:cNvPr>
              <p:cNvSpPr>
                <a:spLocks noChangeShapeType="1"/>
              </p:cNvSpPr>
              <p:nvPr/>
            </p:nvSpPr>
            <p:spPr bwMode="auto">
              <a:xfrm>
                <a:off x="1069975" y="2053345"/>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16" name="Line 49">
                <a:extLst>
                  <a:ext uri="{FF2B5EF4-FFF2-40B4-BE49-F238E27FC236}">
                    <a16:creationId xmlns:a16="http://schemas.microsoft.com/office/drawing/2014/main" id="{6E18801C-B9C4-30E4-81F9-9165CA05BDB4}"/>
                  </a:ext>
                </a:extLst>
              </p:cNvPr>
              <p:cNvSpPr>
                <a:spLocks noChangeShapeType="1"/>
              </p:cNvSpPr>
              <p:nvPr/>
            </p:nvSpPr>
            <p:spPr bwMode="auto">
              <a:xfrm>
                <a:off x="1069975" y="2648657"/>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17" name="Line 50">
                <a:extLst>
                  <a:ext uri="{FF2B5EF4-FFF2-40B4-BE49-F238E27FC236}">
                    <a16:creationId xmlns:a16="http://schemas.microsoft.com/office/drawing/2014/main" id="{C54C6722-346C-664A-D0C9-52AADD0559FF}"/>
                  </a:ext>
                </a:extLst>
              </p:cNvPr>
              <p:cNvSpPr>
                <a:spLocks noChangeShapeType="1"/>
              </p:cNvSpPr>
              <p:nvPr/>
            </p:nvSpPr>
            <p:spPr bwMode="auto">
              <a:xfrm>
                <a:off x="1069975" y="2358145"/>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18" name="Line 51">
                <a:extLst>
                  <a:ext uri="{FF2B5EF4-FFF2-40B4-BE49-F238E27FC236}">
                    <a16:creationId xmlns:a16="http://schemas.microsoft.com/office/drawing/2014/main" id="{7C309517-0102-E1C9-BDA6-C086A30CD3F3}"/>
                  </a:ext>
                </a:extLst>
              </p:cNvPr>
              <p:cNvSpPr>
                <a:spLocks noChangeShapeType="1"/>
              </p:cNvSpPr>
              <p:nvPr/>
            </p:nvSpPr>
            <p:spPr bwMode="auto">
              <a:xfrm>
                <a:off x="1069975" y="2939170"/>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19" name="Line 52">
                <a:extLst>
                  <a:ext uri="{FF2B5EF4-FFF2-40B4-BE49-F238E27FC236}">
                    <a16:creationId xmlns:a16="http://schemas.microsoft.com/office/drawing/2014/main" id="{69B31865-2A70-96DF-C2D2-9F8648B31BCF}"/>
                  </a:ext>
                </a:extLst>
              </p:cNvPr>
              <p:cNvSpPr>
                <a:spLocks noChangeShapeType="1"/>
              </p:cNvSpPr>
              <p:nvPr/>
            </p:nvSpPr>
            <p:spPr bwMode="auto">
              <a:xfrm>
                <a:off x="1069975" y="3505907"/>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20" name="Line 53">
                <a:extLst>
                  <a:ext uri="{FF2B5EF4-FFF2-40B4-BE49-F238E27FC236}">
                    <a16:creationId xmlns:a16="http://schemas.microsoft.com/office/drawing/2014/main" id="{76066D01-5F5E-4DC4-6C65-D96513752C32}"/>
                  </a:ext>
                </a:extLst>
              </p:cNvPr>
              <p:cNvSpPr>
                <a:spLocks noChangeShapeType="1"/>
              </p:cNvSpPr>
              <p:nvPr/>
            </p:nvSpPr>
            <p:spPr bwMode="auto">
              <a:xfrm>
                <a:off x="1069975" y="3229682"/>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21" name="Line 54">
                <a:extLst>
                  <a:ext uri="{FF2B5EF4-FFF2-40B4-BE49-F238E27FC236}">
                    <a16:creationId xmlns:a16="http://schemas.microsoft.com/office/drawing/2014/main" id="{720B7F30-777E-49C2-E27C-9EA51494C4E9}"/>
                  </a:ext>
                </a:extLst>
              </p:cNvPr>
              <p:cNvSpPr>
                <a:spLocks noChangeShapeType="1"/>
              </p:cNvSpPr>
              <p:nvPr/>
            </p:nvSpPr>
            <p:spPr bwMode="auto">
              <a:xfrm>
                <a:off x="1069975" y="3801182"/>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22" name="Line 55">
                <a:extLst>
                  <a:ext uri="{FF2B5EF4-FFF2-40B4-BE49-F238E27FC236}">
                    <a16:creationId xmlns:a16="http://schemas.microsoft.com/office/drawing/2014/main" id="{1912D4F8-CFDE-77D0-CCAD-BF9529CC41C3}"/>
                  </a:ext>
                </a:extLst>
              </p:cNvPr>
              <p:cNvSpPr>
                <a:spLocks noChangeShapeType="1"/>
              </p:cNvSpPr>
              <p:nvPr/>
            </p:nvSpPr>
            <p:spPr bwMode="auto">
              <a:xfrm>
                <a:off x="1069975" y="4096457"/>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23" name="Line 56">
                <a:extLst>
                  <a:ext uri="{FF2B5EF4-FFF2-40B4-BE49-F238E27FC236}">
                    <a16:creationId xmlns:a16="http://schemas.microsoft.com/office/drawing/2014/main" id="{7DAC09E2-7EDB-BADD-DEEE-8F3EBDFF6E19}"/>
                  </a:ext>
                </a:extLst>
              </p:cNvPr>
              <p:cNvSpPr>
                <a:spLocks noChangeShapeType="1"/>
              </p:cNvSpPr>
              <p:nvPr/>
            </p:nvSpPr>
            <p:spPr bwMode="auto">
              <a:xfrm>
                <a:off x="1069975" y="4386970"/>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24" name="Line 57">
                <a:extLst>
                  <a:ext uri="{FF2B5EF4-FFF2-40B4-BE49-F238E27FC236}">
                    <a16:creationId xmlns:a16="http://schemas.microsoft.com/office/drawing/2014/main" id="{34E67180-1DAC-784A-CF4A-DBB7BE07FE6E}"/>
                  </a:ext>
                </a:extLst>
              </p:cNvPr>
              <p:cNvSpPr>
                <a:spLocks noChangeShapeType="1"/>
              </p:cNvSpPr>
              <p:nvPr/>
            </p:nvSpPr>
            <p:spPr bwMode="auto">
              <a:xfrm>
                <a:off x="1069975" y="4677482"/>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25" name="Line 58">
                <a:extLst>
                  <a:ext uri="{FF2B5EF4-FFF2-40B4-BE49-F238E27FC236}">
                    <a16:creationId xmlns:a16="http://schemas.microsoft.com/office/drawing/2014/main" id="{1CAEAB14-E99E-31B3-BE17-519EED1E7150}"/>
                  </a:ext>
                </a:extLst>
              </p:cNvPr>
              <p:cNvSpPr>
                <a:spLocks noChangeShapeType="1"/>
              </p:cNvSpPr>
              <p:nvPr/>
            </p:nvSpPr>
            <p:spPr bwMode="auto">
              <a:xfrm>
                <a:off x="1069975" y="5268032"/>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26" name="Line 59">
                <a:extLst>
                  <a:ext uri="{FF2B5EF4-FFF2-40B4-BE49-F238E27FC236}">
                    <a16:creationId xmlns:a16="http://schemas.microsoft.com/office/drawing/2014/main" id="{FDDFF979-95A2-8D62-5901-8560B73798F8}"/>
                  </a:ext>
                </a:extLst>
              </p:cNvPr>
              <p:cNvSpPr>
                <a:spLocks noChangeShapeType="1"/>
              </p:cNvSpPr>
              <p:nvPr/>
            </p:nvSpPr>
            <p:spPr bwMode="auto">
              <a:xfrm>
                <a:off x="1069975" y="5544257"/>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27" name="Line 60">
                <a:extLst>
                  <a:ext uri="{FF2B5EF4-FFF2-40B4-BE49-F238E27FC236}">
                    <a16:creationId xmlns:a16="http://schemas.microsoft.com/office/drawing/2014/main" id="{D43F9718-B3D1-E7D1-E3CA-6320388E7A0B}"/>
                  </a:ext>
                </a:extLst>
              </p:cNvPr>
              <p:cNvSpPr>
                <a:spLocks noChangeShapeType="1"/>
              </p:cNvSpPr>
              <p:nvPr/>
            </p:nvSpPr>
            <p:spPr bwMode="auto">
              <a:xfrm>
                <a:off x="1069975" y="6130045"/>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28" name="Line 61">
                <a:extLst>
                  <a:ext uri="{FF2B5EF4-FFF2-40B4-BE49-F238E27FC236}">
                    <a16:creationId xmlns:a16="http://schemas.microsoft.com/office/drawing/2014/main" id="{B043C027-DF97-3364-B16D-B16B6EC7D220}"/>
                  </a:ext>
                </a:extLst>
              </p:cNvPr>
              <p:cNvSpPr>
                <a:spLocks noChangeShapeType="1"/>
              </p:cNvSpPr>
              <p:nvPr/>
            </p:nvSpPr>
            <p:spPr bwMode="auto">
              <a:xfrm>
                <a:off x="1069975" y="6396745"/>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29" name="Line 62">
                <a:extLst>
                  <a:ext uri="{FF2B5EF4-FFF2-40B4-BE49-F238E27FC236}">
                    <a16:creationId xmlns:a16="http://schemas.microsoft.com/office/drawing/2014/main" id="{14CDA335-C5A1-872F-86BC-8CC95F28053F}"/>
                  </a:ext>
                </a:extLst>
              </p:cNvPr>
              <p:cNvSpPr>
                <a:spLocks noChangeShapeType="1"/>
              </p:cNvSpPr>
              <p:nvPr/>
            </p:nvSpPr>
            <p:spPr bwMode="auto">
              <a:xfrm>
                <a:off x="1069975" y="5839532"/>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30" name="Line 63">
                <a:extLst>
                  <a:ext uri="{FF2B5EF4-FFF2-40B4-BE49-F238E27FC236}">
                    <a16:creationId xmlns:a16="http://schemas.microsoft.com/office/drawing/2014/main" id="{9C38D5A9-7DF7-0505-9BAA-9E7370E75CFB}"/>
                  </a:ext>
                </a:extLst>
              </p:cNvPr>
              <p:cNvSpPr>
                <a:spLocks noChangeShapeType="1"/>
              </p:cNvSpPr>
              <p:nvPr/>
            </p:nvSpPr>
            <p:spPr bwMode="auto">
              <a:xfrm>
                <a:off x="1069975" y="4972757"/>
                <a:ext cx="76200"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grpSp>
            <p:nvGrpSpPr>
              <p:cNvPr id="31" name="Group 64">
                <a:extLst>
                  <a:ext uri="{FF2B5EF4-FFF2-40B4-BE49-F238E27FC236}">
                    <a16:creationId xmlns:a16="http://schemas.microsoft.com/office/drawing/2014/main" id="{3B8F0899-08E3-CED0-8B81-5B2C13C0114A}"/>
                  </a:ext>
                </a:extLst>
              </p:cNvPr>
              <p:cNvGrpSpPr>
                <a:grpSpLocks/>
              </p:cNvGrpSpPr>
              <p:nvPr/>
            </p:nvGrpSpPr>
            <p:grpSpPr bwMode="auto">
              <a:xfrm>
                <a:off x="1147763" y="6412620"/>
                <a:ext cx="6783388" cy="74613"/>
                <a:chOff x="856" y="3772"/>
                <a:chExt cx="4273" cy="47"/>
              </a:xfrm>
            </p:grpSpPr>
            <p:sp>
              <p:nvSpPr>
                <p:cNvPr id="54" name="Line 65">
                  <a:extLst>
                    <a:ext uri="{FF2B5EF4-FFF2-40B4-BE49-F238E27FC236}">
                      <a16:creationId xmlns:a16="http://schemas.microsoft.com/office/drawing/2014/main" id="{087D1DF9-EFBB-931B-12FC-33A475AF6856}"/>
                    </a:ext>
                  </a:extLst>
                </p:cNvPr>
                <p:cNvSpPr>
                  <a:spLocks noChangeShapeType="1"/>
                </p:cNvSpPr>
                <p:nvPr/>
              </p:nvSpPr>
              <p:spPr bwMode="auto">
                <a:xfrm rot="5400000">
                  <a:off x="5105"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55" name="Line 66">
                  <a:extLst>
                    <a:ext uri="{FF2B5EF4-FFF2-40B4-BE49-F238E27FC236}">
                      <a16:creationId xmlns:a16="http://schemas.microsoft.com/office/drawing/2014/main" id="{6487634C-3813-8810-7D7F-5A038CCE6B4A}"/>
                    </a:ext>
                  </a:extLst>
                </p:cNvPr>
                <p:cNvSpPr>
                  <a:spLocks noChangeShapeType="1"/>
                </p:cNvSpPr>
                <p:nvPr/>
              </p:nvSpPr>
              <p:spPr bwMode="auto">
                <a:xfrm rot="5400000">
                  <a:off x="4405"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56" name="Line 67">
                  <a:extLst>
                    <a:ext uri="{FF2B5EF4-FFF2-40B4-BE49-F238E27FC236}">
                      <a16:creationId xmlns:a16="http://schemas.microsoft.com/office/drawing/2014/main" id="{4F374825-591B-1BB8-B4F3-B7B854BBEC7F}"/>
                    </a:ext>
                  </a:extLst>
                </p:cNvPr>
                <p:cNvSpPr>
                  <a:spLocks noChangeShapeType="1"/>
                </p:cNvSpPr>
                <p:nvPr/>
              </p:nvSpPr>
              <p:spPr bwMode="auto">
                <a:xfrm rot="5400000">
                  <a:off x="4747"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57" name="Line 68">
                  <a:extLst>
                    <a:ext uri="{FF2B5EF4-FFF2-40B4-BE49-F238E27FC236}">
                      <a16:creationId xmlns:a16="http://schemas.microsoft.com/office/drawing/2014/main" id="{49191DCB-7AFF-19AD-C88C-9F747DDC696E}"/>
                    </a:ext>
                  </a:extLst>
                </p:cNvPr>
                <p:cNvSpPr>
                  <a:spLocks noChangeShapeType="1"/>
                </p:cNvSpPr>
                <p:nvPr/>
              </p:nvSpPr>
              <p:spPr bwMode="auto">
                <a:xfrm rot="5400000">
                  <a:off x="4040"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58" name="Line 69">
                  <a:extLst>
                    <a:ext uri="{FF2B5EF4-FFF2-40B4-BE49-F238E27FC236}">
                      <a16:creationId xmlns:a16="http://schemas.microsoft.com/office/drawing/2014/main" id="{A73362A6-B32E-C9EC-15ED-73B1E3C594C6}"/>
                    </a:ext>
                  </a:extLst>
                </p:cNvPr>
                <p:cNvSpPr>
                  <a:spLocks noChangeShapeType="1"/>
                </p:cNvSpPr>
                <p:nvPr/>
              </p:nvSpPr>
              <p:spPr bwMode="auto">
                <a:xfrm rot="5400000">
                  <a:off x="3675"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59" name="Line 70">
                  <a:extLst>
                    <a:ext uri="{FF2B5EF4-FFF2-40B4-BE49-F238E27FC236}">
                      <a16:creationId xmlns:a16="http://schemas.microsoft.com/office/drawing/2014/main" id="{FEF43795-A540-DE8A-41A3-DD50B55BDA16}"/>
                    </a:ext>
                  </a:extLst>
                </p:cNvPr>
                <p:cNvSpPr>
                  <a:spLocks noChangeShapeType="1"/>
                </p:cNvSpPr>
                <p:nvPr/>
              </p:nvSpPr>
              <p:spPr bwMode="auto">
                <a:xfrm rot="5400000">
                  <a:off x="3316"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60" name="Line 71">
                  <a:extLst>
                    <a:ext uri="{FF2B5EF4-FFF2-40B4-BE49-F238E27FC236}">
                      <a16:creationId xmlns:a16="http://schemas.microsoft.com/office/drawing/2014/main" id="{EE9CFC10-F11A-6FDA-B0E9-065793AAB804}"/>
                    </a:ext>
                  </a:extLst>
                </p:cNvPr>
                <p:cNvSpPr>
                  <a:spLocks noChangeShapeType="1"/>
                </p:cNvSpPr>
                <p:nvPr/>
              </p:nvSpPr>
              <p:spPr bwMode="auto">
                <a:xfrm rot="5400000">
                  <a:off x="2957"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61" name="Line 72">
                  <a:extLst>
                    <a:ext uri="{FF2B5EF4-FFF2-40B4-BE49-F238E27FC236}">
                      <a16:creationId xmlns:a16="http://schemas.microsoft.com/office/drawing/2014/main" id="{A6BE6E02-9DC6-4572-5B7F-BD4785C28C53}"/>
                    </a:ext>
                  </a:extLst>
                </p:cNvPr>
                <p:cNvSpPr>
                  <a:spLocks noChangeShapeType="1"/>
                </p:cNvSpPr>
                <p:nvPr/>
              </p:nvSpPr>
              <p:spPr bwMode="auto">
                <a:xfrm rot="5400000">
                  <a:off x="2228"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62" name="Line 73">
                  <a:extLst>
                    <a:ext uri="{FF2B5EF4-FFF2-40B4-BE49-F238E27FC236}">
                      <a16:creationId xmlns:a16="http://schemas.microsoft.com/office/drawing/2014/main" id="{4C940A62-BF56-5C77-BEB1-E3DB2C4C5148}"/>
                    </a:ext>
                  </a:extLst>
                </p:cNvPr>
                <p:cNvSpPr>
                  <a:spLocks noChangeShapeType="1"/>
                </p:cNvSpPr>
                <p:nvPr/>
              </p:nvSpPr>
              <p:spPr bwMode="auto">
                <a:xfrm rot="5400000">
                  <a:off x="1886"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63" name="Line 74">
                  <a:extLst>
                    <a:ext uri="{FF2B5EF4-FFF2-40B4-BE49-F238E27FC236}">
                      <a16:creationId xmlns:a16="http://schemas.microsoft.com/office/drawing/2014/main" id="{98AD4F8A-7CB2-F9E5-4E43-31CF241E2951}"/>
                    </a:ext>
                  </a:extLst>
                </p:cNvPr>
                <p:cNvSpPr>
                  <a:spLocks noChangeShapeType="1"/>
                </p:cNvSpPr>
                <p:nvPr/>
              </p:nvSpPr>
              <p:spPr bwMode="auto">
                <a:xfrm rot="5400000">
                  <a:off x="1161"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64" name="Line 75">
                  <a:extLst>
                    <a:ext uri="{FF2B5EF4-FFF2-40B4-BE49-F238E27FC236}">
                      <a16:creationId xmlns:a16="http://schemas.microsoft.com/office/drawing/2014/main" id="{197F7809-20E3-18AB-CB2F-DC94C26E38A1}"/>
                    </a:ext>
                  </a:extLst>
                </p:cNvPr>
                <p:cNvSpPr>
                  <a:spLocks noChangeShapeType="1"/>
                </p:cNvSpPr>
                <p:nvPr/>
              </p:nvSpPr>
              <p:spPr bwMode="auto">
                <a:xfrm rot="5400000">
                  <a:off x="832"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65" name="Line 76">
                  <a:extLst>
                    <a:ext uri="{FF2B5EF4-FFF2-40B4-BE49-F238E27FC236}">
                      <a16:creationId xmlns:a16="http://schemas.microsoft.com/office/drawing/2014/main" id="{85A7E216-7491-51F2-515B-404E79E69327}"/>
                    </a:ext>
                  </a:extLst>
                </p:cNvPr>
                <p:cNvSpPr>
                  <a:spLocks noChangeShapeType="1"/>
                </p:cNvSpPr>
                <p:nvPr/>
              </p:nvSpPr>
              <p:spPr bwMode="auto">
                <a:xfrm rot="5400000">
                  <a:off x="1521"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sp>
              <p:nvSpPr>
                <p:cNvPr id="66" name="Line 77">
                  <a:extLst>
                    <a:ext uri="{FF2B5EF4-FFF2-40B4-BE49-F238E27FC236}">
                      <a16:creationId xmlns:a16="http://schemas.microsoft.com/office/drawing/2014/main" id="{6E94DFCA-A162-8EB9-E7B5-1E2D92D08407}"/>
                    </a:ext>
                  </a:extLst>
                </p:cNvPr>
                <p:cNvSpPr>
                  <a:spLocks noChangeShapeType="1"/>
                </p:cNvSpPr>
                <p:nvPr/>
              </p:nvSpPr>
              <p:spPr bwMode="auto">
                <a:xfrm rot="5400000">
                  <a:off x="2592" y="3796"/>
                  <a:ext cx="47" cy="0"/>
                </a:xfrm>
                <a:prstGeom prst="line">
                  <a:avLst/>
                </a:prstGeom>
                <a:noFill/>
                <a:ln w="9525">
                  <a:solidFill>
                    <a:srgbClr val="000000"/>
                  </a:solidFill>
                  <a:round/>
                  <a:headEnd/>
                  <a:tailEnd/>
                </a:ln>
              </p:spPr>
              <p:txBody>
                <a:bodyPr wrap="none" anchor="ctr">
                  <a:prstTxWarp prst="textNoShape">
                    <a:avLst/>
                  </a:prstTxWarp>
                </a:bodyPr>
                <a:lstStyle/>
                <a:p>
                  <a:endParaRPr lang="en-US" dirty="0">
                    <a:solidFill>
                      <a:srgbClr val="000000"/>
                    </a:solidFill>
                    <a:latin typeface="Source Sans Pro"/>
                  </a:endParaRPr>
                </a:p>
              </p:txBody>
            </p:sp>
          </p:grpSp>
          <p:sp>
            <p:nvSpPr>
              <p:cNvPr id="32" name="Text Box 79">
                <a:extLst>
                  <a:ext uri="{FF2B5EF4-FFF2-40B4-BE49-F238E27FC236}">
                    <a16:creationId xmlns:a16="http://schemas.microsoft.com/office/drawing/2014/main" id="{C4A009C5-A2A0-7F7A-3365-EE9202F5655C}"/>
                  </a:ext>
                </a:extLst>
              </p:cNvPr>
              <p:cNvSpPr txBox="1">
                <a:spLocks noChangeArrowheads="1"/>
              </p:cNvSpPr>
              <p:nvPr/>
            </p:nvSpPr>
            <p:spPr bwMode="auto">
              <a:xfrm>
                <a:off x="7134462" y="6453896"/>
                <a:ext cx="537691" cy="369332"/>
              </a:xfrm>
              <a:prstGeom prst="rect">
                <a:avLst/>
              </a:prstGeom>
              <a:noFill/>
              <a:ln w="9525">
                <a:noFill/>
                <a:miter lim="800000"/>
                <a:headEnd/>
                <a:tailEnd/>
              </a:ln>
            </p:spPr>
            <p:txBody>
              <a:bodyPr wrap="none">
                <a:prstTxWarp prst="textNoShape">
                  <a:avLst/>
                </a:prstTxWarp>
                <a:spAutoFit/>
              </a:bodyPr>
              <a:lstStyle/>
              <a:p>
                <a:r>
                  <a:rPr lang="en-US" b="1">
                    <a:solidFill>
                      <a:srgbClr val="000000"/>
                    </a:solidFill>
                    <a:latin typeface="Source Sans Pro"/>
                  </a:rPr>
                  <a:t>10</a:t>
                </a:r>
                <a:r>
                  <a:rPr lang="en-US" b="1" baseline="30000" dirty="0">
                    <a:solidFill>
                      <a:srgbClr val="000000"/>
                    </a:solidFill>
                    <a:latin typeface="Source Sans Pro"/>
                  </a:rPr>
                  <a:t>4</a:t>
                </a:r>
                <a:endParaRPr lang="en-US" b="1" dirty="0">
                  <a:solidFill>
                    <a:srgbClr val="000000"/>
                  </a:solidFill>
                  <a:latin typeface="Source Sans Pro"/>
                </a:endParaRPr>
              </a:p>
            </p:txBody>
          </p:sp>
          <p:sp>
            <p:nvSpPr>
              <p:cNvPr id="33" name="Text Box 80">
                <a:extLst>
                  <a:ext uri="{FF2B5EF4-FFF2-40B4-BE49-F238E27FC236}">
                    <a16:creationId xmlns:a16="http://schemas.microsoft.com/office/drawing/2014/main" id="{A62A540F-A6FA-F3FE-EAC4-2937A50936B3}"/>
                  </a:ext>
                </a:extLst>
              </p:cNvPr>
              <p:cNvSpPr txBox="1">
                <a:spLocks noChangeArrowheads="1"/>
              </p:cNvSpPr>
              <p:nvPr/>
            </p:nvSpPr>
            <p:spPr bwMode="auto">
              <a:xfrm>
                <a:off x="1173163" y="6453896"/>
                <a:ext cx="544513" cy="369888"/>
              </a:xfrm>
              <a:prstGeom prst="rect">
                <a:avLst/>
              </a:prstGeom>
              <a:noFill/>
              <a:ln w="9525">
                <a:noFill/>
                <a:miter lim="800000"/>
                <a:headEnd/>
                <a:tailEnd/>
              </a:ln>
            </p:spPr>
            <p:txBody>
              <a:bodyPr wrap="none">
                <a:prstTxWarp prst="textNoShape">
                  <a:avLst/>
                </a:prstTxWarp>
                <a:spAutoFit/>
              </a:bodyPr>
              <a:lstStyle/>
              <a:p>
                <a:r>
                  <a:rPr lang="en-US" b="1" dirty="0">
                    <a:solidFill>
                      <a:srgbClr val="000000"/>
                    </a:solidFill>
                    <a:latin typeface="Source Sans Pro"/>
                  </a:rPr>
                  <a:t>10</a:t>
                </a:r>
                <a:r>
                  <a:rPr lang="en-US" b="1" baseline="30000" dirty="0">
                    <a:solidFill>
                      <a:srgbClr val="000000"/>
                    </a:solidFill>
                    <a:latin typeface="Source Sans Pro"/>
                  </a:rPr>
                  <a:t>-6</a:t>
                </a:r>
                <a:endParaRPr lang="en-US" b="1" dirty="0">
                  <a:solidFill>
                    <a:srgbClr val="000000"/>
                  </a:solidFill>
                  <a:latin typeface="Source Sans Pro"/>
                </a:endParaRPr>
              </a:p>
            </p:txBody>
          </p:sp>
          <p:sp>
            <p:nvSpPr>
              <p:cNvPr id="34" name="Text Box 81">
                <a:extLst>
                  <a:ext uri="{FF2B5EF4-FFF2-40B4-BE49-F238E27FC236}">
                    <a16:creationId xmlns:a16="http://schemas.microsoft.com/office/drawing/2014/main" id="{2503BDA8-835B-1C8B-E38C-503F62B3F9EA}"/>
                  </a:ext>
                </a:extLst>
              </p:cNvPr>
              <p:cNvSpPr txBox="1">
                <a:spLocks noChangeArrowheads="1"/>
              </p:cNvSpPr>
              <p:nvPr/>
            </p:nvSpPr>
            <p:spPr bwMode="auto">
              <a:xfrm>
                <a:off x="2476500" y="6453896"/>
                <a:ext cx="544513" cy="369888"/>
              </a:xfrm>
              <a:prstGeom prst="rect">
                <a:avLst/>
              </a:prstGeom>
              <a:noFill/>
              <a:ln w="9525">
                <a:noFill/>
                <a:miter lim="800000"/>
                <a:headEnd/>
                <a:tailEnd/>
              </a:ln>
            </p:spPr>
            <p:txBody>
              <a:bodyPr wrap="none">
                <a:prstTxWarp prst="textNoShape">
                  <a:avLst/>
                </a:prstTxWarp>
                <a:spAutoFit/>
              </a:bodyPr>
              <a:lstStyle/>
              <a:p>
                <a:r>
                  <a:rPr lang="en-US" b="1" dirty="0">
                    <a:solidFill>
                      <a:srgbClr val="000000"/>
                    </a:solidFill>
                    <a:latin typeface="Source Sans Pro"/>
                  </a:rPr>
                  <a:t>10</a:t>
                </a:r>
                <a:r>
                  <a:rPr lang="en-US" b="1" baseline="30000" dirty="0">
                    <a:solidFill>
                      <a:srgbClr val="000000"/>
                    </a:solidFill>
                    <a:latin typeface="Source Sans Pro"/>
                  </a:rPr>
                  <a:t>-4</a:t>
                </a:r>
                <a:endParaRPr lang="en-US" b="1" dirty="0">
                  <a:solidFill>
                    <a:srgbClr val="000000"/>
                  </a:solidFill>
                  <a:latin typeface="Source Sans Pro"/>
                </a:endParaRPr>
              </a:p>
            </p:txBody>
          </p:sp>
          <p:sp>
            <p:nvSpPr>
              <p:cNvPr id="35" name="Text Box 82">
                <a:extLst>
                  <a:ext uri="{FF2B5EF4-FFF2-40B4-BE49-F238E27FC236}">
                    <a16:creationId xmlns:a16="http://schemas.microsoft.com/office/drawing/2014/main" id="{72BED99B-1868-1C60-2327-FF7C6EA33AAD}"/>
                  </a:ext>
                </a:extLst>
              </p:cNvPr>
              <p:cNvSpPr txBox="1">
                <a:spLocks noChangeArrowheads="1"/>
              </p:cNvSpPr>
              <p:nvPr/>
            </p:nvSpPr>
            <p:spPr bwMode="auto">
              <a:xfrm>
                <a:off x="3779838" y="6453896"/>
                <a:ext cx="544513" cy="369888"/>
              </a:xfrm>
              <a:prstGeom prst="rect">
                <a:avLst/>
              </a:prstGeom>
              <a:noFill/>
              <a:ln w="9525">
                <a:noFill/>
                <a:miter lim="800000"/>
                <a:headEnd/>
                <a:tailEnd/>
              </a:ln>
            </p:spPr>
            <p:txBody>
              <a:bodyPr wrap="none">
                <a:prstTxWarp prst="textNoShape">
                  <a:avLst/>
                </a:prstTxWarp>
                <a:spAutoFit/>
              </a:bodyPr>
              <a:lstStyle/>
              <a:p>
                <a:r>
                  <a:rPr lang="en-US" b="1" dirty="0">
                    <a:solidFill>
                      <a:srgbClr val="000000"/>
                    </a:solidFill>
                    <a:latin typeface="Source Sans Pro"/>
                  </a:rPr>
                  <a:t>10</a:t>
                </a:r>
                <a:r>
                  <a:rPr lang="en-US" b="1" baseline="30000" dirty="0">
                    <a:solidFill>
                      <a:srgbClr val="000000"/>
                    </a:solidFill>
                    <a:latin typeface="Source Sans Pro"/>
                  </a:rPr>
                  <a:t>-2</a:t>
                </a:r>
                <a:endParaRPr lang="en-US" b="1" dirty="0">
                  <a:solidFill>
                    <a:srgbClr val="000000"/>
                  </a:solidFill>
                  <a:latin typeface="Source Sans Pro"/>
                </a:endParaRPr>
              </a:p>
            </p:txBody>
          </p:sp>
          <p:sp>
            <p:nvSpPr>
              <p:cNvPr id="36" name="Text Box 83">
                <a:extLst>
                  <a:ext uri="{FF2B5EF4-FFF2-40B4-BE49-F238E27FC236}">
                    <a16:creationId xmlns:a16="http://schemas.microsoft.com/office/drawing/2014/main" id="{E859355B-9704-C358-14BB-2A666EB69E61}"/>
                  </a:ext>
                </a:extLst>
              </p:cNvPr>
              <p:cNvSpPr txBox="1">
                <a:spLocks noChangeArrowheads="1"/>
              </p:cNvSpPr>
              <p:nvPr/>
            </p:nvSpPr>
            <p:spPr bwMode="auto">
              <a:xfrm>
                <a:off x="4903788" y="6453896"/>
                <a:ext cx="496888" cy="369888"/>
              </a:xfrm>
              <a:prstGeom prst="rect">
                <a:avLst/>
              </a:prstGeom>
              <a:noFill/>
              <a:ln w="9525">
                <a:noFill/>
                <a:miter lim="800000"/>
                <a:headEnd/>
                <a:tailEnd/>
              </a:ln>
            </p:spPr>
            <p:txBody>
              <a:bodyPr wrap="none">
                <a:prstTxWarp prst="textNoShape">
                  <a:avLst/>
                </a:prstTxWarp>
                <a:spAutoFit/>
              </a:bodyPr>
              <a:lstStyle/>
              <a:p>
                <a:r>
                  <a:rPr lang="en-US" b="1" dirty="0">
                    <a:solidFill>
                      <a:srgbClr val="000000"/>
                    </a:solidFill>
                    <a:latin typeface="Source Sans Pro"/>
                  </a:rPr>
                  <a:t>10</a:t>
                </a:r>
                <a:r>
                  <a:rPr lang="en-US" b="1" baseline="30000" dirty="0">
                    <a:solidFill>
                      <a:srgbClr val="000000"/>
                    </a:solidFill>
                    <a:latin typeface="Source Sans Pro"/>
                  </a:rPr>
                  <a:t>0</a:t>
                </a:r>
                <a:endParaRPr lang="en-US" b="1" dirty="0">
                  <a:solidFill>
                    <a:srgbClr val="000000"/>
                  </a:solidFill>
                  <a:latin typeface="Source Sans Pro"/>
                </a:endParaRPr>
              </a:p>
            </p:txBody>
          </p:sp>
          <p:sp>
            <p:nvSpPr>
              <p:cNvPr id="37" name="Text Box 84">
                <a:extLst>
                  <a:ext uri="{FF2B5EF4-FFF2-40B4-BE49-F238E27FC236}">
                    <a16:creationId xmlns:a16="http://schemas.microsoft.com/office/drawing/2014/main" id="{4112BA0B-8944-15CD-261E-E85840436DC2}"/>
                  </a:ext>
                </a:extLst>
              </p:cNvPr>
              <p:cNvSpPr txBox="1">
                <a:spLocks noChangeArrowheads="1"/>
              </p:cNvSpPr>
              <p:nvPr/>
            </p:nvSpPr>
            <p:spPr bwMode="auto">
              <a:xfrm>
                <a:off x="6054725" y="6453896"/>
                <a:ext cx="496888" cy="369888"/>
              </a:xfrm>
              <a:prstGeom prst="rect">
                <a:avLst/>
              </a:prstGeom>
              <a:noFill/>
              <a:ln w="9525">
                <a:noFill/>
                <a:miter lim="800000"/>
                <a:headEnd/>
                <a:tailEnd/>
              </a:ln>
            </p:spPr>
            <p:txBody>
              <a:bodyPr wrap="none">
                <a:prstTxWarp prst="textNoShape">
                  <a:avLst/>
                </a:prstTxWarp>
                <a:spAutoFit/>
              </a:bodyPr>
              <a:lstStyle/>
              <a:p>
                <a:r>
                  <a:rPr lang="en-US" b="1" dirty="0">
                    <a:solidFill>
                      <a:srgbClr val="000000"/>
                    </a:solidFill>
                    <a:latin typeface="Source Sans Pro"/>
                  </a:rPr>
                  <a:t>10</a:t>
                </a:r>
                <a:r>
                  <a:rPr lang="en-US" b="1" baseline="30000" dirty="0">
                    <a:solidFill>
                      <a:srgbClr val="000000"/>
                    </a:solidFill>
                    <a:latin typeface="Source Sans Pro"/>
                  </a:rPr>
                  <a:t>2</a:t>
                </a:r>
                <a:endParaRPr lang="en-US" b="1" dirty="0">
                  <a:solidFill>
                    <a:srgbClr val="000000"/>
                  </a:solidFill>
                  <a:latin typeface="Source Sans Pro"/>
                </a:endParaRPr>
              </a:p>
            </p:txBody>
          </p:sp>
          <p:sp>
            <p:nvSpPr>
              <p:cNvPr id="38" name="Text Box 85">
                <a:extLst>
                  <a:ext uri="{FF2B5EF4-FFF2-40B4-BE49-F238E27FC236}">
                    <a16:creationId xmlns:a16="http://schemas.microsoft.com/office/drawing/2014/main" id="{33D5E4B3-8BB0-81FF-B92E-97BC74F633C9}"/>
                  </a:ext>
                </a:extLst>
              </p:cNvPr>
              <p:cNvSpPr txBox="1">
                <a:spLocks noChangeArrowheads="1"/>
              </p:cNvSpPr>
              <p:nvPr/>
            </p:nvSpPr>
            <p:spPr bwMode="auto">
              <a:xfrm>
                <a:off x="3550152" y="6671406"/>
                <a:ext cx="2210386" cy="369332"/>
              </a:xfrm>
              <a:prstGeom prst="rect">
                <a:avLst/>
              </a:prstGeom>
              <a:noFill/>
              <a:ln w="9525">
                <a:noFill/>
                <a:miter lim="800000"/>
                <a:headEnd/>
                <a:tailEnd/>
              </a:ln>
            </p:spPr>
            <p:txBody>
              <a:bodyPr wrap="none">
                <a:prstTxWarp prst="textNoShape">
                  <a:avLst/>
                </a:prstTxWarp>
                <a:spAutoFit/>
              </a:bodyPr>
              <a:lstStyle/>
              <a:p>
                <a:r>
                  <a:rPr lang="en-US" b="1" dirty="0">
                    <a:solidFill>
                      <a:srgbClr val="000000"/>
                    </a:solidFill>
                    <a:latin typeface="Calibri"/>
                    <a:cs typeface="Calibri"/>
                  </a:rPr>
                  <a:t>Length Scale, meters</a:t>
                </a:r>
              </a:p>
            </p:txBody>
          </p:sp>
          <p:sp>
            <p:nvSpPr>
              <p:cNvPr id="39" name="Text Box 86">
                <a:extLst>
                  <a:ext uri="{FF2B5EF4-FFF2-40B4-BE49-F238E27FC236}">
                    <a16:creationId xmlns:a16="http://schemas.microsoft.com/office/drawing/2014/main" id="{257A3C74-5268-BE4F-13FD-AE2ED77946E7}"/>
                  </a:ext>
                </a:extLst>
              </p:cNvPr>
              <p:cNvSpPr txBox="1">
                <a:spLocks noChangeArrowheads="1"/>
              </p:cNvSpPr>
              <p:nvPr/>
            </p:nvSpPr>
            <p:spPr bwMode="auto">
              <a:xfrm rot="16200000">
                <a:off x="-588039" y="3411955"/>
                <a:ext cx="2084863" cy="376819"/>
              </a:xfrm>
              <a:prstGeom prst="rect">
                <a:avLst/>
              </a:prstGeom>
              <a:noFill/>
              <a:ln w="9525">
                <a:noFill/>
                <a:miter lim="800000"/>
                <a:headEnd/>
                <a:tailEnd/>
              </a:ln>
            </p:spPr>
            <p:txBody>
              <a:bodyPr wrap="none">
                <a:prstTxWarp prst="textNoShape">
                  <a:avLst/>
                </a:prstTxWarp>
                <a:spAutoFit/>
              </a:bodyPr>
              <a:lstStyle/>
              <a:p>
                <a:r>
                  <a:rPr lang="en-US" b="1" dirty="0">
                    <a:solidFill>
                      <a:srgbClr val="000000"/>
                    </a:solidFill>
                    <a:latin typeface="Calibri"/>
                    <a:cs typeface="Calibri"/>
                  </a:rPr>
                  <a:t>Time Scale, seconds</a:t>
                </a:r>
              </a:p>
            </p:txBody>
          </p:sp>
          <p:sp>
            <p:nvSpPr>
              <p:cNvPr id="40" name="Text Box 89">
                <a:extLst>
                  <a:ext uri="{FF2B5EF4-FFF2-40B4-BE49-F238E27FC236}">
                    <a16:creationId xmlns:a16="http://schemas.microsoft.com/office/drawing/2014/main" id="{D8574E2E-11EA-22A2-2EFF-CE62D9C34B66}"/>
                  </a:ext>
                </a:extLst>
              </p:cNvPr>
              <p:cNvSpPr txBox="1">
                <a:spLocks noChangeArrowheads="1"/>
              </p:cNvSpPr>
              <p:nvPr/>
            </p:nvSpPr>
            <p:spPr bwMode="auto">
              <a:xfrm>
                <a:off x="614363" y="6220395"/>
                <a:ext cx="574675" cy="366713"/>
              </a:xfrm>
              <a:prstGeom prst="rect">
                <a:avLst/>
              </a:prstGeom>
              <a:noFill/>
              <a:ln w="9525">
                <a:noFill/>
                <a:miter lim="800000"/>
                <a:headEnd/>
                <a:tailEnd/>
              </a:ln>
            </p:spPr>
            <p:txBody>
              <a:bodyPr wrap="none">
                <a:prstTxWarp prst="textNoShape">
                  <a:avLst/>
                </a:prstTxWarp>
                <a:spAutoFit/>
              </a:bodyPr>
              <a:lstStyle/>
              <a:p>
                <a:r>
                  <a:rPr lang="en-US" b="1" dirty="0">
                    <a:solidFill>
                      <a:srgbClr val="000000"/>
                    </a:solidFill>
                    <a:latin typeface="Source Sans Pro"/>
                  </a:rPr>
                  <a:t>10</a:t>
                </a:r>
                <a:r>
                  <a:rPr lang="en-US" b="1" baseline="30000" dirty="0">
                    <a:solidFill>
                      <a:srgbClr val="000000"/>
                    </a:solidFill>
                    <a:latin typeface="Source Sans Pro"/>
                  </a:rPr>
                  <a:t>-6</a:t>
                </a:r>
                <a:endParaRPr lang="en-US" b="1" dirty="0">
                  <a:solidFill>
                    <a:srgbClr val="000000"/>
                  </a:solidFill>
                  <a:latin typeface="Source Sans Pro"/>
                </a:endParaRPr>
              </a:p>
            </p:txBody>
          </p:sp>
          <p:sp>
            <p:nvSpPr>
              <p:cNvPr id="41" name="Text Box 90">
                <a:extLst>
                  <a:ext uri="{FF2B5EF4-FFF2-40B4-BE49-F238E27FC236}">
                    <a16:creationId xmlns:a16="http://schemas.microsoft.com/office/drawing/2014/main" id="{48FFF126-BB0D-9DF6-1C09-12FD53FC0A70}"/>
                  </a:ext>
                </a:extLst>
              </p:cNvPr>
              <p:cNvSpPr txBox="1">
                <a:spLocks noChangeArrowheads="1"/>
              </p:cNvSpPr>
              <p:nvPr/>
            </p:nvSpPr>
            <p:spPr bwMode="auto">
              <a:xfrm>
                <a:off x="614363" y="4789132"/>
                <a:ext cx="574675" cy="366713"/>
              </a:xfrm>
              <a:prstGeom prst="rect">
                <a:avLst/>
              </a:prstGeom>
              <a:noFill/>
              <a:ln w="9525">
                <a:noFill/>
                <a:miter lim="800000"/>
                <a:headEnd/>
                <a:tailEnd/>
              </a:ln>
            </p:spPr>
            <p:txBody>
              <a:bodyPr wrap="none">
                <a:prstTxWarp prst="textNoShape">
                  <a:avLst/>
                </a:prstTxWarp>
                <a:spAutoFit/>
              </a:bodyPr>
              <a:lstStyle/>
              <a:p>
                <a:r>
                  <a:rPr lang="en-US" b="1" dirty="0">
                    <a:solidFill>
                      <a:srgbClr val="000000"/>
                    </a:solidFill>
                    <a:latin typeface="Source Sans Pro"/>
                  </a:rPr>
                  <a:t>10</a:t>
                </a:r>
                <a:r>
                  <a:rPr lang="en-US" b="1" baseline="30000" dirty="0">
                    <a:solidFill>
                      <a:srgbClr val="000000"/>
                    </a:solidFill>
                    <a:latin typeface="Source Sans Pro"/>
                  </a:rPr>
                  <a:t>-3</a:t>
                </a:r>
                <a:endParaRPr lang="en-US" b="1" dirty="0">
                  <a:solidFill>
                    <a:srgbClr val="000000"/>
                  </a:solidFill>
                  <a:latin typeface="Source Sans Pro"/>
                </a:endParaRPr>
              </a:p>
            </p:txBody>
          </p:sp>
          <p:sp>
            <p:nvSpPr>
              <p:cNvPr id="42" name="Text Box 91">
                <a:extLst>
                  <a:ext uri="{FF2B5EF4-FFF2-40B4-BE49-F238E27FC236}">
                    <a16:creationId xmlns:a16="http://schemas.microsoft.com/office/drawing/2014/main" id="{96D922C3-8671-EED6-1EAC-7A01FFFD5412}"/>
                  </a:ext>
                </a:extLst>
              </p:cNvPr>
              <p:cNvSpPr txBox="1">
                <a:spLocks noChangeArrowheads="1"/>
              </p:cNvSpPr>
              <p:nvPr/>
            </p:nvSpPr>
            <p:spPr bwMode="auto">
              <a:xfrm>
                <a:off x="614363" y="3290008"/>
                <a:ext cx="523875" cy="366713"/>
              </a:xfrm>
              <a:prstGeom prst="rect">
                <a:avLst/>
              </a:prstGeom>
              <a:noFill/>
              <a:ln w="9525">
                <a:noFill/>
                <a:miter lim="800000"/>
                <a:headEnd/>
                <a:tailEnd/>
              </a:ln>
            </p:spPr>
            <p:txBody>
              <a:bodyPr wrap="none">
                <a:prstTxWarp prst="textNoShape">
                  <a:avLst/>
                </a:prstTxWarp>
                <a:spAutoFit/>
              </a:bodyPr>
              <a:lstStyle/>
              <a:p>
                <a:r>
                  <a:rPr lang="en-US" b="1" dirty="0">
                    <a:solidFill>
                      <a:srgbClr val="000000"/>
                    </a:solidFill>
                    <a:latin typeface="Source Sans Pro"/>
                  </a:rPr>
                  <a:t>10</a:t>
                </a:r>
                <a:r>
                  <a:rPr lang="en-US" b="1" baseline="30000" dirty="0">
                    <a:solidFill>
                      <a:srgbClr val="000000"/>
                    </a:solidFill>
                    <a:latin typeface="Source Sans Pro"/>
                  </a:rPr>
                  <a:t>0</a:t>
                </a:r>
                <a:endParaRPr lang="en-US" b="1" dirty="0">
                  <a:solidFill>
                    <a:srgbClr val="000000"/>
                  </a:solidFill>
                  <a:latin typeface="Source Sans Pro"/>
                </a:endParaRPr>
              </a:p>
            </p:txBody>
          </p:sp>
          <p:sp>
            <p:nvSpPr>
              <p:cNvPr id="43" name="Text Box 92">
                <a:extLst>
                  <a:ext uri="{FF2B5EF4-FFF2-40B4-BE49-F238E27FC236}">
                    <a16:creationId xmlns:a16="http://schemas.microsoft.com/office/drawing/2014/main" id="{E699B9B6-3EE2-0124-7202-EA091C490BBD}"/>
                  </a:ext>
                </a:extLst>
              </p:cNvPr>
              <p:cNvSpPr txBox="1">
                <a:spLocks noChangeArrowheads="1"/>
              </p:cNvSpPr>
              <p:nvPr/>
            </p:nvSpPr>
            <p:spPr bwMode="auto">
              <a:xfrm>
                <a:off x="614363" y="1881895"/>
                <a:ext cx="523875" cy="366713"/>
              </a:xfrm>
              <a:prstGeom prst="rect">
                <a:avLst/>
              </a:prstGeom>
              <a:noFill/>
              <a:ln w="9525">
                <a:noFill/>
                <a:miter lim="800000"/>
                <a:headEnd/>
                <a:tailEnd/>
              </a:ln>
            </p:spPr>
            <p:txBody>
              <a:bodyPr wrap="none">
                <a:prstTxWarp prst="textNoShape">
                  <a:avLst/>
                </a:prstTxWarp>
                <a:spAutoFit/>
              </a:bodyPr>
              <a:lstStyle/>
              <a:p>
                <a:r>
                  <a:rPr lang="en-US" b="1" dirty="0">
                    <a:solidFill>
                      <a:srgbClr val="000000"/>
                    </a:solidFill>
                    <a:latin typeface="Source Sans Pro"/>
                  </a:rPr>
                  <a:t>10</a:t>
                </a:r>
                <a:r>
                  <a:rPr lang="en-US" b="1" baseline="30000" dirty="0">
                    <a:solidFill>
                      <a:srgbClr val="000000"/>
                    </a:solidFill>
                    <a:latin typeface="Source Sans Pro"/>
                  </a:rPr>
                  <a:t>3</a:t>
                </a:r>
                <a:endParaRPr lang="en-US" b="1" dirty="0">
                  <a:solidFill>
                    <a:srgbClr val="000000"/>
                  </a:solidFill>
                  <a:latin typeface="Source Sans Pro"/>
                </a:endParaRPr>
              </a:p>
            </p:txBody>
          </p:sp>
          <p:cxnSp>
            <p:nvCxnSpPr>
              <p:cNvPr id="44" name="Straight Arrow Connector 43">
                <a:extLst>
                  <a:ext uri="{FF2B5EF4-FFF2-40B4-BE49-F238E27FC236}">
                    <a16:creationId xmlns:a16="http://schemas.microsoft.com/office/drawing/2014/main" id="{E2E7D0F0-2E88-FC9C-B721-E62F2102C6BB}"/>
                  </a:ext>
                </a:extLst>
              </p:cNvPr>
              <p:cNvCxnSpPr/>
              <p:nvPr/>
            </p:nvCxnSpPr>
            <p:spPr>
              <a:xfrm flipH="1" flipV="1">
                <a:off x="1132816" y="1837829"/>
                <a:ext cx="4763" cy="472162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5BF0A883-CD8A-472A-8BA7-238EB92704E6}"/>
                  </a:ext>
                </a:extLst>
              </p:cNvPr>
              <p:cNvCxnSpPr/>
              <p:nvPr/>
            </p:nvCxnSpPr>
            <p:spPr>
              <a:xfrm>
                <a:off x="1150938" y="6506680"/>
                <a:ext cx="782796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6" name="Picture 45" descr="smallScaleTurbIStockPhotoMarleneDeGrood.tiff">
                <a:extLst>
                  <a:ext uri="{FF2B5EF4-FFF2-40B4-BE49-F238E27FC236}">
                    <a16:creationId xmlns:a16="http://schemas.microsoft.com/office/drawing/2014/main" id="{DF0C50EF-74F6-AB16-1A8A-A6B8F3E8EC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960" y="4385995"/>
                <a:ext cx="1958327" cy="1263650"/>
              </a:xfrm>
              <a:prstGeom prst="rect">
                <a:avLst/>
              </a:prstGeom>
            </p:spPr>
          </p:pic>
          <p:pic>
            <p:nvPicPr>
              <p:cNvPr id="47" name="Picture 46" descr="the32MillionMesh.tif">
                <a:extLst>
                  <a:ext uri="{FF2B5EF4-FFF2-40B4-BE49-F238E27FC236}">
                    <a16:creationId xmlns:a16="http://schemas.microsoft.com/office/drawing/2014/main" id="{C85E1473-E00E-9FA9-5E19-41187FD10BBD}"/>
                  </a:ext>
                </a:extLst>
              </p:cNvPr>
              <p:cNvPicPr>
                <a:picLocks noChangeAspect="1"/>
              </p:cNvPicPr>
              <p:nvPr/>
            </p:nvPicPr>
            <p:blipFill rotWithShape="1">
              <a:blip r:embed="rId6">
                <a:extLst>
                  <a:ext uri="{28A0092B-C50C-407E-A947-70E740481C1C}">
                    <a14:useLocalDpi xmlns:a14="http://schemas.microsoft.com/office/drawing/2010/main" val="0"/>
                  </a:ext>
                </a:extLst>
              </a:blip>
              <a:srcRect l="4071" r="31390"/>
              <a:stretch/>
            </p:blipFill>
            <p:spPr>
              <a:xfrm>
                <a:off x="1845736" y="4999442"/>
                <a:ext cx="1444359" cy="1104974"/>
              </a:xfrm>
              <a:prstGeom prst="rect">
                <a:avLst/>
              </a:prstGeom>
            </p:spPr>
          </p:pic>
          <p:grpSp>
            <p:nvGrpSpPr>
              <p:cNvPr id="48" name="Group 47">
                <a:extLst>
                  <a:ext uri="{FF2B5EF4-FFF2-40B4-BE49-F238E27FC236}">
                    <a16:creationId xmlns:a16="http://schemas.microsoft.com/office/drawing/2014/main" id="{5D64FF04-DC58-5EF6-4D15-BFF216C09BA0}"/>
                  </a:ext>
                </a:extLst>
              </p:cNvPr>
              <p:cNvGrpSpPr/>
              <p:nvPr/>
            </p:nvGrpSpPr>
            <p:grpSpPr>
              <a:xfrm>
                <a:off x="2722563" y="2585158"/>
                <a:ext cx="1722438" cy="2369121"/>
                <a:chOff x="4475486" y="4031084"/>
                <a:chExt cx="1379886" cy="1689701"/>
              </a:xfrm>
            </p:grpSpPr>
            <p:pic>
              <p:nvPicPr>
                <p:cNvPr id="51" name="Picture 6" descr="004_4_0002">
                  <a:extLst>
                    <a:ext uri="{FF2B5EF4-FFF2-40B4-BE49-F238E27FC236}">
                      <a16:creationId xmlns:a16="http://schemas.microsoft.com/office/drawing/2014/main" id="{6D5FEB1C-41A2-4F74-2490-84C80339E03F}"/>
                    </a:ext>
                  </a:extLst>
                </p:cNvPr>
                <p:cNvPicPr>
                  <a:picLocks noChangeAspect="1" noChangeArrowheads="1"/>
                </p:cNvPicPr>
                <p:nvPr/>
              </p:nvPicPr>
              <p:blipFill>
                <a:blip r:embed="rId7" cstate="print"/>
                <a:srcRect/>
                <a:stretch>
                  <a:fillRect/>
                </a:stretch>
              </p:blipFill>
              <p:spPr bwMode="auto">
                <a:xfrm>
                  <a:off x="4483772" y="4031084"/>
                  <a:ext cx="1371600" cy="1689701"/>
                </a:xfrm>
                <a:prstGeom prst="rect">
                  <a:avLst/>
                </a:prstGeom>
                <a:noFill/>
                <a:ln w="9525">
                  <a:noFill/>
                  <a:miter lim="800000"/>
                  <a:headEnd/>
                  <a:tailEnd/>
                </a:ln>
              </p:spPr>
            </p:pic>
            <p:sp>
              <p:nvSpPr>
                <p:cNvPr id="52" name="Text Box 8">
                  <a:extLst>
                    <a:ext uri="{FF2B5EF4-FFF2-40B4-BE49-F238E27FC236}">
                      <a16:creationId xmlns:a16="http://schemas.microsoft.com/office/drawing/2014/main" id="{8F0AF85A-5243-BB74-25DB-9B22A52E67A8}"/>
                    </a:ext>
                  </a:extLst>
                </p:cNvPr>
                <p:cNvSpPr txBox="1">
                  <a:spLocks noChangeArrowheads="1"/>
                </p:cNvSpPr>
                <p:nvPr/>
              </p:nvSpPr>
              <p:spPr bwMode="auto">
                <a:xfrm>
                  <a:off x="4693874" y="4083949"/>
                  <a:ext cx="1005403" cy="246221"/>
                </a:xfrm>
                <a:prstGeom prst="rect">
                  <a:avLst/>
                </a:prstGeom>
                <a:noFill/>
                <a:ln w="9525">
                  <a:noFill/>
                  <a:miter lim="800000"/>
                  <a:headEnd/>
                  <a:tailEnd/>
                </a:ln>
              </p:spPr>
              <p:txBody>
                <a:bodyPr wrap="none">
                  <a:spAutoFit/>
                </a:bodyPr>
                <a:lstStyle/>
                <a:p>
                  <a:r>
                    <a:rPr lang="en-US" sz="1000" dirty="0">
                      <a:solidFill>
                        <a:srgbClr val="FFFFFF"/>
                      </a:solidFill>
                      <a:latin typeface="Source Sans Pro"/>
                    </a:rPr>
                    <a:t>Knight &amp; Carver</a:t>
                  </a:r>
                </a:p>
              </p:txBody>
            </p:sp>
            <p:sp>
              <p:nvSpPr>
                <p:cNvPr id="53" name="Rectangle 4">
                  <a:extLst>
                    <a:ext uri="{FF2B5EF4-FFF2-40B4-BE49-F238E27FC236}">
                      <a16:creationId xmlns:a16="http://schemas.microsoft.com/office/drawing/2014/main" id="{6F5E0D83-42AE-9285-C0D0-20ADE3FE5A4E}"/>
                    </a:ext>
                  </a:extLst>
                </p:cNvPr>
                <p:cNvSpPr>
                  <a:spLocks noChangeArrowheads="1"/>
                </p:cNvSpPr>
                <p:nvPr/>
              </p:nvSpPr>
              <p:spPr bwMode="auto">
                <a:xfrm>
                  <a:off x="4475486" y="5353614"/>
                  <a:ext cx="1324181" cy="181466"/>
                </a:xfrm>
                <a:prstGeom prst="rect">
                  <a:avLst/>
                </a:prstGeom>
                <a:noFill/>
                <a:ln w="9525">
                  <a:noFill/>
                  <a:miter lim="800000"/>
                  <a:headEnd/>
                  <a:tailEnd/>
                </a:ln>
              </p:spPr>
              <p:txBody>
                <a:bodyPr anchor="ctr"/>
                <a:lstStyle/>
                <a:p>
                  <a:r>
                    <a:rPr lang="en-US" sz="1000" dirty="0">
                      <a:solidFill>
                        <a:srgbClr val="FFFFFF"/>
                      </a:solidFill>
                      <a:latin typeface="Source Sans Pro"/>
                    </a:rPr>
                    <a:t>Severe Leading Edge Erosion</a:t>
                  </a:r>
                </a:p>
              </p:txBody>
            </p:sp>
          </p:grpSp>
          <p:sp>
            <p:nvSpPr>
              <p:cNvPr id="49" name="TextBox 48">
                <a:extLst>
                  <a:ext uri="{FF2B5EF4-FFF2-40B4-BE49-F238E27FC236}">
                    <a16:creationId xmlns:a16="http://schemas.microsoft.com/office/drawing/2014/main" id="{B654570A-BD69-0770-110C-B62EC97FD21D}"/>
                  </a:ext>
                </a:extLst>
              </p:cNvPr>
              <p:cNvSpPr txBox="1"/>
              <p:nvPr/>
            </p:nvSpPr>
            <p:spPr>
              <a:xfrm rot="21288078">
                <a:off x="2371616" y="5873070"/>
                <a:ext cx="5903766" cy="615553"/>
              </a:xfrm>
              <a:prstGeom prst="rect">
                <a:avLst/>
              </a:prstGeom>
              <a:noFill/>
            </p:spPr>
            <p:txBody>
              <a:bodyPr wrap="none" rtlCol="0">
                <a:spAutoFit/>
              </a:bodyPr>
              <a:lstStyle/>
              <a:p>
                <a:r>
                  <a:rPr lang="en-US" sz="1600" b="1" dirty="0">
                    <a:solidFill>
                      <a:srgbClr val="000000"/>
                    </a:solidFill>
                    <a:latin typeface="Calibri"/>
                    <a:cs typeface="Calibri"/>
                  </a:rPr>
                  <a:t>Sound propagation (turbulent atmosphere and complex domains)</a:t>
                </a:r>
              </a:p>
              <a:p>
                <a:endParaRPr lang="en-US" dirty="0">
                  <a:solidFill>
                    <a:srgbClr val="000000"/>
                  </a:solidFill>
                  <a:latin typeface="Source Sans Pro"/>
                </a:endParaRPr>
              </a:p>
            </p:txBody>
          </p:sp>
          <p:pic>
            <p:nvPicPr>
              <p:cNvPr id="50" name="Picture 49" descr="APG8_Oblique_slice_xz_y15.jpg">
                <a:extLst>
                  <a:ext uri="{FF2B5EF4-FFF2-40B4-BE49-F238E27FC236}">
                    <a16:creationId xmlns:a16="http://schemas.microsoft.com/office/drawing/2014/main" id="{E7040648-3A6E-F75B-A9E5-A36817A5C73B}"/>
                  </a:ext>
                </a:extLst>
              </p:cNvPr>
              <p:cNvPicPr>
                <a:picLocks noChangeAspect="1"/>
              </p:cNvPicPr>
              <p:nvPr/>
            </p:nvPicPr>
            <p:blipFill rotWithShape="1">
              <a:blip r:embed="rId8">
                <a:extLst>
                  <a:ext uri="{28A0092B-C50C-407E-A947-70E740481C1C}">
                    <a14:useLocalDpi xmlns:a14="http://schemas.microsoft.com/office/drawing/2010/main" val="0"/>
                  </a:ext>
                </a:extLst>
              </a:blip>
              <a:srcRect l="15833" r="3107"/>
              <a:stretch/>
            </p:blipFill>
            <p:spPr>
              <a:xfrm rot="16200000">
                <a:off x="169021" y="4630701"/>
                <a:ext cx="2743200" cy="684114"/>
              </a:xfrm>
              <a:prstGeom prst="rect">
                <a:avLst/>
              </a:prstGeom>
            </p:spPr>
          </p:pic>
        </p:grpSp>
        <p:pic>
          <p:nvPicPr>
            <p:cNvPr id="74" name="Picture 73">
              <a:extLst>
                <a:ext uri="{FF2B5EF4-FFF2-40B4-BE49-F238E27FC236}">
                  <a16:creationId xmlns:a16="http://schemas.microsoft.com/office/drawing/2014/main" id="{FF977E5A-5E8B-CF6E-BD25-13F4159F3FF3}"/>
                </a:ext>
              </a:extLst>
            </p:cNvPr>
            <p:cNvPicPr>
              <a:picLocks noChangeAspect="1"/>
            </p:cNvPicPr>
            <p:nvPr/>
          </p:nvPicPr>
          <p:blipFill rotWithShape="1">
            <a:blip r:embed="rId9"/>
            <a:srcRect l="19444" t="14017" r="20915"/>
            <a:stretch/>
          </p:blipFill>
          <p:spPr>
            <a:xfrm>
              <a:off x="5954984" y="3028243"/>
              <a:ext cx="1473505" cy="1100798"/>
            </a:xfrm>
            <a:prstGeom prst="rect">
              <a:avLst/>
            </a:prstGeom>
          </p:spPr>
        </p:pic>
        <p:pic>
          <p:nvPicPr>
            <p:cNvPr id="75" name="Picture 74" descr="61.5m_wind_turbine_truck.jpg">
              <a:extLst>
                <a:ext uri="{FF2B5EF4-FFF2-40B4-BE49-F238E27FC236}">
                  <a16:creationId xmlns:a16="http://schemas.microsoft.com/office/drawing/2014/main" id="{55AECD3A-7355-35CD-C256-E2F9B314845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9459" y="3977030"/>
              <a:ext cx="2072337" cy="787488"/>
            </a:xfrm>
            <a:prstGeom prst="rect">
              <a:avLst/>
            </a:prstGeom>
          </p:spPr>
        </p:pic>
      </p:grpSp>
    </p:spTree>
    <p:extLst>
      <p:ext uri="{BB962C8B-B14F-4D97-AF65-F5344CB8AC3E}">
        <p14:creationId xmlns:p14="http://schemas.microsoft.com/office/powerpoint/2010/main" val="4173331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D602-5E81-BF47-BA4F-B4A3411D57CA}"/>
              </a:ext>
            </a:extLst>
          </p:cNvPr>
          <p:cNvSpPr>
            <a:spLocks noGrp="1"/>
          </p:cNvSpPr>
          <p:nvPr>
            <p:ph type="title"/>
          </p:nvPr>
        </p:nvSpPr>
        <p:spPr/>
        <p:txBody>
          <a:bodyPr/>
          <a:lstStyle/>
          <a:p>
            <a:r>
              <a:rPr lang="en-US" dirty="0"/>
              <a:t>Routine Examples of HPC</a:t>
            </a:r>
          </a:p>
        </p:txBody>
      </p:sp>
      <p:sp>
        <p:nvSpPr>
          <p:cNvPr id="3" name="Slide Number Placeholder 2">
            <a:extLst>
              <a:ext uri="{FF2B5EF4-FFF2-40B4-BE49-F238E27FC236}">
                <a16:creationId xmlns:a16="http://schemas.microsoft.com/office/drawing/2014/main" id="{32BB5E83-6743-2D46-A016-4BB87A3E288F}"/>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8" name="TextBox 7">
            <a:extLst>
              <a:ext uri="{FF2B5EF4-FFF2-40B4-BE49-F238E27FC236}">
                <a16:creationId xmlns:a16="http://schemas.microsoft.com/office/drawing/2014/main" id="{C14524AC-F384-94C1-A385-EE1D4238469C}"/>
              </a:ext>
            </a:extLst>
          </p:cNvPr>
          <p:cNvSpPr txBox="1"/>
          <p:nvPr/>
        </p:nvSpPr>
        <p:spPr>
          <a:xfrm>
            <a:off x="6002767" y="6583680"/>
            <a:ext cx="0" cy="0"/>
          </a:xfrm>
          <a:prstGeom prst="rect">
            <a:avLst/>
          </a:prstGeom>
        </p:spPr>
        <p:txBody>
          <a:bodyPr vert="horz" wrap="none" lIns="91440" tIns="45720" rIns="91440" bIns="45720" rtlCol="0">
            <a:noAutofit/>
          </a:bodyPr>
          <a:lstStyle/>
          <a:p>
            <a:pPr algn="l"/>
            <a:endParaRPr lang="en-US" dirty="0"/>
          </a:p>
        </p:txBody>
      </p:sp>
      <p:pic>
        <p:nvPicPr>
          <p:cNvPr id="29" name="Picture 28">
            <a:extLst>
              <a:ext uri="{FF2B5EF4-FFF2-40B4-BE49-F238E27FC236}">
                <a16:creationId xmlns:a16="http://schemas.microsoft.com/office/drawing/2014/main" id="{7F4680B9-C046-88BC-E336-A9D7C372D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30" y="3640488"/>
            <a:ext cx="4114800" cy="2750485"/>
          </a:xfrm>
          <a:prstGeom prst="rect">
            <a:avLst/>
          </a:prstGeom>
        </p:spPr>
      </p:pic>
      <p:sp>
        <p:nvSpPr>
          <p:cNvPr id="31" name="TextBox 30">
            <a:extLst>
              <a:ext uri="{FF2B5EF4-FFF2-40B4-BE49-F238E27FC236}">
                <a16:creationId xmlns:a16="http://schemas.microsoft.com/office/drawing/2014/main" id="{8662728F-3292-7C32-34C6-584057178BB7}"/>
              </a:ext>
            </a:extLst>
          </p:cNvPr>
          <p:cNvSpPr txBox="1"/>
          <p:nvPr/>
        </p:nvSpPr>
        <p:spPr>
          <a:xfrm>
            <a:off x="268089" y="6420139"/>
            <a:ext cx="3897221" cy="369332"/>
          </a:xfrm>
          <a:prstGeom prst="rect">
            <a:avLst/>
          </a:prstGeom>
          <a:noFill/>
        </p:spPr>
        <p:txBody>
          <a:bodyPr wrap="none" rtlCol="0">
            <a:spAutoFit/>
          </a:bodyPr>
          <a:lstStyle/>
          <a:p>
            <a:r>
              <a:rPr lang="en-US" dirty="0"/>
              <a:t>O(6) billion wind energy application</a:t>
            </a:r>
          </a:p>
        </p:txBody>
      </p:sp>
      <p:sp>
        <p:nvSpPr>
          <p:cNvPr id="32" name="TextBox 31">
            <a:extLst>
              <a:ext uri="{FF2B5EF4-FFF2-40B4-BE49-F238E27FC236}">
                <a16:creationId xmlns:a16="http://schemas.microsoft.com/office/drawing/2014/main" id="{B6C3CF52-8D1D-8329-716F-91FD68597E73}"/>
              </a:ext>
            </a:extLst>
          </p:cNvPr>
          <p:cNvSpPr txBox="1"/>
          <p:nvPr/>
        </p:nvSpPr>
        <p:spPr>
          <a:xfrm>
            <a:off x="4619141" y="3602821"/>
            <a:ext cx="7606570" cy="369332"/>
          </a:xfrm>
          <a:prstGeom prst="rect">
            <a:avLst/>
          </a:prstGeom>
          <a:noFill/>
        </p:spPr>
        <p:txBody>
          <a:bodyPr wrap="none" rtlCol="0">
            <a:spAutoFit/>
          </a:bodyPr>
          <a:lstStyle/>
          <a:p>
            <a:r>
              <a:rPr lang="en-US" dirty="0"/>
              <a:t>O(2) billion DNS impinging jet, velocity (vertical) and heat flux; Q-criterion</a:t>
            </a:r>
          </a:p>
        </p:txBody>
      </p:sp>
      <p:pic>
        <p:nvPicPr>
          <p:cNvPr id="33" name="Picture 32">
            <a:extLst>
              <a:ext uri="{FF2B5EF4-FFF2-40B4-BE49-F238E27FC236}">
                <a16:creationId xmlns:a16="http://schemas.microsoft.com/office/drawing/2014/main" id="{53680E0B-1ACC-B4EA-B068-E144AFE1767B}"/>
              </a:ext>
            </a:extLst>
          </p:cNvPr>
          <p:cNvPicPr>
            <a:picLocks noChangeAspect="1"/>
          </p:cNvPicPr>
          <p:nvPr/>
        </p:nvPicPr>
        <p:blipFill>
          <a:blip r:embed="rId3"/>
          <a:stretch>
            <a:fillRect/>
          </a:stretch>
        </p:blipFill>
        <p:spPr>
          <a:xfrm>
            <a:off x="4599549" y="4017914"/>
            <a:ext cx="3487316" cy="2286000"/>
          </a:xfrm>
          <a:prstGeom prst="rect">
            <a:avLst/>
          </a:prstGeom>
        </p:spPr>
      </p:pic>
      <p:pic>
        <p:nvPicPr>
          <p:cNvPr id="34" name="Picture 33">
            <a:extLst>
              <a:ext uri="{FF2B5EF4-FFF2-40B4-BE49-F238E27FC236}">
                <a16:creationId xmlns:a16="http://schemas.microsoft.com/office/drawing/2014/main" id="{63EB32CD-F652-1267-CC43-64942F07F80C}"/>
              </a:ext>
            </a:extLst>
          </p:cNvPr>
          <p:cNvPicPr>
            <a:picLocks noChangeAspect="1"/>
          </p:cNvPicPr>
          <p:nvPr/>
        </p:nvPicPr>
        <p:blipFill rotWithShape="1">
          <a:blip r:embed="rId4"/>
          <a:srcRect l="21462" r="18749"/>
          <a:stretch/>
        </p:blipFill>
        <p:spPr>
          <a:xfrm>
            <a:off x="7350090" y="5453222"/>
            <a:ext cx="415782" cy="695418"/>
          </a:xfrm>
          <a:prstGeom prst="rect">
            <a:avLst/>
          </a:prstGeom>
        </p:spPr>
      </p:pic>
      <p:pic>
        <p:nvPicPr>
          <p:cNvPr id="35" name="Picture 34">
            <a:extLst>
              <a:ext uri="{FF2B5EF4-FFF2-40B4-BE49-F238E27FC236}">
                <a16:creationId xmlns:a16="http://schemas.microsoft.com/office/drawing/2014/main" id="{324C950E-CA97-896B-3108-265AD93C8FF5}"/>
              </a:ext>
            </a:extLst>
          </p:cNvPr>
          <p:cNvPicPr>
            <a:picLocks noChangeAspect="1"/>
          </p:cNvPicPr>
          <p:nvPr/>
        </p:nvPicPr>
        <p:blipFill>
          <a:blip r:embed="rId5"/>
          <a:stretch>
            <a:fillRect/>
          </a:stretch>
        </p:blipFill>
        <p:spPr>
          <a:xfrm>
            <a:off x="7765872" y="4084600"/>
            <a:ext cx="3974969" cy="2286000"/>
          </a:xfrm>
          <a:prstGeom prst="rect">
            <a:avLst/>
          </a:prstGeom>
        </p:spPr>
      </p:pic>
      <p:sp>
        <p:nvSpPr>
          <p:cNvPr id="36" name="TextBox 35">
            <a:extLst>
              <a:ext uri="{FF2B5EF4-FFF2-40B4-BE49-F238E27FC236}">
                <a16:creationId xmlns:a16="http://schemas.microsoft.com/office/drawing/2014/main" id="{BE7135B9-C092-EF30-24D9-73E6728DB017}"/>
              </a:ext>
            </a:extLst>
          </p:cNvPr>
          <p:cNvSpPr txBox="1"/>
          <p:nvPr/>
        </p:nvSpPr>
        <p:spPr>
          <a:xfrm>
            <a:off x="6381208" y="6303914"/>
            <a:ext cx="3520516" cy="369332"/>
          </a:xfrm>
          <a:prstGeom prst="rect">
            <a:avLst/>
          </a:prstGeom>
          <a:noFill/>
        </p:spPr>
        <p:txBody>
          <a:bodyPr wrap="none" rtlCol="0">
            <a:spAutoFit/>
          </a:bodyPr>
          <a:lstStyle/>
          <a:p>
            <a:r>
              <a:rPr lang="en-US" dirty="0"/>
              <a:t>O(200) million multi-physics fire</a:t>
            </a:r>
          </a:p>
        </p:txBody>
      </p:sp>
      <p:pic>
        <p:nvPicPr>
          <p:cNvPr id="38" name="Picture 37">
            <a:extLst>
              <a:ext uri="{FF2B5EF4-FFF2-40B4-BE49-F238E27FC236}">
                <a16:creationId xmlns:a16="http://schemas.microsoft.com/office/drawing/2014/main" id="{75DFCB09-A50E-46B4-F48D-7B5F7B4019C9}"/>
              </a:ext>
            </a:extLst>
          </p:cNvPr>
          <p:cNvPicPr>
            <a:picLocks noChangeAspect="1"/>
          </p:cNvPicPr>
          <p:nvPr/>
        </p:nvPicPr>
        <p:blipFill>
          <a:blip r:embed="rId6"/>
          <a:stretch>
            <a:fillRect/>
          </a:stretch>
        </p:blipFill>
        <p:spPr>
          <a:xfrm>
            <a:off x="4622646" y="1170145"/>
            <a:ext cx="5174133" cy="2304288"/>
          </a:xfrm>
          <a:prstGeom prst="rect">
            <a:avLst/>
          </a:prstGeom>
        </p:spPr>
      </p:pic>
      <p:pic>
        <p:nvPicPr>
          <p:cNvPr id="28" name="Picture 27">
            <a:extLst>
              <a:ext uri="{FF2B5EF4-FFF2-40B4-BE49-F238E27FC236}">
                <a16:creationId xmlns:a16="http://schemas.microsoft.com/office/drawing/2014/main" id="{48CDF825-5C2D-4C77-1F8A-1F2D9661C6D4}"/>
              </a:ext>
            </a:extLst>
          </p:cNvPr>
          <p:cNvPicPr>
            <a:picLocks noChangeAspect="1"/>
          </p:cNvPicPr>
          <p:nvPr/>
        </p:nvPicPr>
        <p:blipFill rotWithShape="1">
          <a:blip r:embed="rId7"/>
          <a:srcRect t="18814"/>
          <a:stretch/>
        </p:blipFill>
        <p:spPr>
          <a:xfrm>
            <a:off x="8363446" y="1170145"/>
            <a:ext cx="3765442" cy="2304288"/>
          </a:xfrm>
          <a:prstGeom prst="rect">
            <a:avLst/>
          </a:prstGeom>
        </p:spPr>
      </p:pic>
      <p:pic>
        <p:nvPicPr>
          <p:cNvPr id="39" name="Picture 38">
            <a:extLst>
              <a:ext uri="{FF2B5EF4-FFF2-40B4-BE49-F238E27FC236}">
                <a16:creationId xmlns:a16="http://schemas.microsoft.com/office/drawing/2014/main" id="{B36CD8E9-9D86-8FE5-2412-DF1136759567}"/>
              </a:ext>
            </a:extLst>
          </p:cNvPr>
          <p:cNvPicPr>
            <a:picLocks noChangeAspect="1"/>
          </p:cNvPicPr>
          <p:nvPr/>
        </p:nvPicPr>
        <p:blipFill rotWithShape="1">
          <a:blip r:embed="rId4"/>
          <a:srcRect l="21462" r="18749"/>
          <a:stretch/>
        </p:blipFill>
        <p:spPr>
          <a:xfrm>
            <a:off x="10810047" y="5901628"/>
            <a:ext cx="109342" cy="182880"/>
          </a:xfrm>
          <a:prstGeom prst="rect">
            <a:avLst/>
          </a:prstGeom>
        </p:spPr>
      </p:pic>
      <p:pic>
        <p:nvPicPr>
          <p:cNvPr id="4" name="Picture 3" descr="calc_vort_x_contour_and_slices1_A.0000.png">
            <a:extLst>
              <a:ext uri="{FF2B5EF4-FFF2-40B4-BE49-F238E27FC236}">
                <a16:creationId xmlns:a16="http://schemas.microsoft.com/office/drawing/2014/main" id="{AF646207-C9F3-CC71-407A-8E2C549031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879" y="1155375"/>
            <a:ext cx="4096512" cy="2304288"/>
          </a:xfrm>
          <a:prstGeom prst="rect">
            <a:avLst/>
          </a:prstGeom>
        </p:spPr>
      </p:pic>
    </p:spTree>
    <p:extLst>
      <p:ext uri="{BB962C8B-B14F-4D97-AF65-F5344CB8AC3E}">
        <p14:creationId xmlns:p14="http://schemas.microsoft.com/office/powerpoint/2010/main" val="367378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4718-8D2A-9498-CAE5-491F688C8413}"/>
              </a:ext>
            </a:extLst>
          </p:cNvPr>
          <p:cNvSpPr>
            <a:spLocks noGrp="1"/>
          </p:cNvSpPr>
          <p:nvPr>
            <p:ph type="title"/>
          </p:nvPr>
        </p:nvSpPr>
        <p:spPr/>
        <p:txBody>
          <a:bodyPr/>
          <a:lstStyle/>
          <a:p>
            <a:r>
              <a:rPr lang="en-US" dirty="0"/>
              <a:t>Conceptual Scaling Exercise</a:t>
            </a:r>
          </a:p>
        </p:txBody>
      </p:sp>
      <p:sp>
        <p:nvSpPr>
          <p:cNvPr id="3" name="Slide Number Placeholder 2">
            <a:extLst>
              <a:ext uri="{FF2B5EF4-FFF2-40B4-BE49-F238E27FC236}">
                <a16:creationId xmlns:a16="http://schemas.microsoft.com/office/drawing/2014/main" id="{4C84C67F-534B-7178-3E7F-500625CAFF9C}"/>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BBBC7B21-26DB-AB5C-F608-A65BC26DA062}"/>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Goal: Paint a house in one day </a:t>
            </a:r>
          </a:p>
          <a:p>
            <a:pPr marL="726948" lvl="1" indent="-342900">
              <a:buFont typeface="Arial" panose="020B0604020202020204" pitchFamily="34" charset="0"/>
              <a:buChar char="•"/>
            </a:pPr>
            <a:r>
              <a:rPr lang="en-US" dirty="0"/>
              <a:t>My House: 1000 sq ft</a:t>
            </a:r>
          </a:p>
          <a:p>
            <a:pPr marL="342900" indent="-342900">
              <a:buFont typeface="Arial" panose="020B0604020202020204" pitchFamily="34" charset="0"/>
              <a:buChar char="•"/>
            </a:pPr>
            <a:r>
              <a:rPr lang="en-US" dirty="0"/>
              <a:t>WH: 60,000 sq ft</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endParaRPr lang="en-US" dirty="0"/>
          </a:p>
          <a:p>
            <a:pPr marL="342900" indent="-342900">
              <a:buFont typeface="Arial" panose="020B0604020202020204" pitchFamily="34" charset="0"/>
              <a:buChar char="•"/>
            </a:pPr>
            <a:r>
              <a:rPr lang="en-US" dirty="0"/>
              <a:t>One person would paint my house in two days (!!)</a:t>
            </a:r>
          </a:p>
          <a:p>
            <a:pPr marL="342900" indent="-342900">
              <a:buFont typeface="Arial" panose="020B0604020202020204" pitchFamily="34" charset="0"/>
              <a:buChar char="•"/>
            </a:pPr>
            <a:r>
              <a:rPr lang="en-US" dirty="0"/>
              <a:t>The white house will require one person 120 days (!!)</a:t>
            </a:r>
          </a:p>
          <a:p>
            <a:pPr marL="342900" indent="-342900">
              <a:buFont typeface="Arial" panose="020B0604020202020204" pitchFamily="34"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2645BA09-C671-75CC-3676-8F28006D578E}"/>
              </a:ext>
            </a:extLst>
          </p:cNvPr>
          <p:cNvPicPr>
            <a:picLocks noChangeAspect="1"/>
          </p:cNvPicPr>
          <p:nvPr/>
        </p:nvPicPr>
        <p:blipFill>
          <a:blip r:embed="rId2"/>
          <a:stretch>
            <a:fillRect/>
          </a:stretch>
        </p:blipFill>
        <p:spPr>
          <a:xfrm>
            <a:off x="2684255" y="2656813"/>
            <a:ext cx="2888234" cy="2527205"/>
          </a:xfrm>
          <a:prstGeom prst="rect">
            <a:avLst/>
          </a:prstGeom>
        </p:spPr>
      </p:pic>
      <p:pic>
        <p:nvPicPr>
          <p:cNvPr id="6" name="Picture 5">
            <a:extLst>
              <a:ext uri="{FF2B5EF4-FFF2-40B4-BE49-F238E27FC236}">
                <a16:creationId xmlns:a16="http://schemas.microsoft.com/office/drawing/2014/main" id="{4382B974-C00D-559C-0274-28BDF918175C}"/>
              </a:ext>
            </a:extLst>
          </p:cNvPr>
          <p:cNvPicPr>
            <a:picLocks noChangeAspect="1"/>
          </p:cNvPicPr>
          <p:nvPr/>
        </p:nvPicPr>
        <p:blipFill>
          <a:blip r:embed="rId3"/>
          <a:stretch>
            <a:fillRect/>
          </a:stretch>
        </p:blipFill>
        <p:spPr>
          <a:xfrm>
            <a:off x="6175746" y="2656812"/>
            <a:ext cx="3915095" cy="2527205"/>
          </a:xfrm>
          <a:prstGeom prst="rect">
            <a:avLst/>
          </a:prstGeom>
        </p:spPr>
      </p:pic>
      <p:sp>
        <p:nvSpPr>
          <p:cNvPr id="8" name="Rectangle 7">
            <a:extLst>
              <a:ext uri="{FF2B5EF4-FFF2-40B4-BE49-F238E27FC236}">
                <a16:creationId xmlns:a16="http://schemas.microsoft.com/office/drawing/2014/main" id="{B90081E7-2959-E453-1F19-9915323B951E}"/>
              </a:ext>
            </a:extLst>
          </p:cNvPr>
          <p:cNvSpPr/>
          <p:nvPr/>
        </p:nvSpPr>
        <p:spPr>
          <a:xfrm>
            <a:off x="8183887" y="1033628"/>
            <a:ext cx="1435521" cy="338554"/>
          </a:xfrm>
          <a:prstGeom prst="rect">
            <a:avLst/>
          </a:prstGeom>
        </p:spPr>
        <p:txBody>
          <a:bodyPr wrap="none">
            <a:spAutoFit/>
          </a:bodyPr>
          <a:lstStyle/>
          <a:p>
            <a:r>
              <a:rPr lang="en-US" sz="1600" dirty="0">
                <a:latin typeface="+mj-lt"/>
                <a:cs typeface="Lucida Sans Unicode"/>
              </a:rPr>
              <a:t>= 500 </a:t>
            </a:r>
            <a:r>
              <a:rPr lang="en-US" sz="1600" dirty="0" err="1">
                <a:latin typeface="+mj-lt"/>
                <a:cs typeface="Lucida Sans Unicode"/>
              </a:rPr>
              <a:t>sq</a:t>
            </a:r>
            <a:r>
              <a:rPr lang="en-US" sz="1600" dirty="0">
                <a:latin typeface="+mj-lt"/>
                <a:cs typeface="Lucida Sans Unicode"/>
              </a:rPr>
              <a:t> </a:t>
            </a:r>
            <a:r>
              <a:rPr lang="en-US" sz="1600" dirty="0" err="1">
                <a:latin typeface="+mj-lt"/>
                <a:cs typeface="Lucida Sans Unicode"/>
              </a:rPr>
              <a:t>ft</a:t>
            </a:r>
            <a:r>
              <a:rPr lang="en-US" sz="1600" dirty="0">
                <a:latin typeface="+mj-lt"/>
                <a:cs typeface="Lucida Sans Unicode"/>
              </a:rPr>
              <a:t>/day</a:t>
            </a:r>
            <a:endParaRPr lang="en-US" sz="1600" dirty="0">
              <a:latin typeface="+mj-lt"/>
            </a:endParaRPr>
          </a:p>
        </p:txBody>
      </p:sp>
      <p:sp>
        <p:nvSpPr>
          <p:cNvPr id="9" name="Rectangle 8">
            <a:extLst>
              <a:ext uri="{FF2B5EF4-FFF2-40B4-BE49-F238E27FC236}">
                <a16:creationId xmlns:a16="http://schemas.microsoft.com/office/drawing/2014/main" id="{B6BEE9A3-F7FC-E04E-482F-00AEBD5F7001}"/>
              </a:ext>
            </a:extLst>
          </p:cNvPr>
          <p:cNvSpPr/>
          <p:nvPr/>
        </p:nvSpPr>
        <p:spPr>
          <a:xfrm>
            <a:off x="7772107" y="876453"/>
            <a:ext cx="2107917" cy="11077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A49383-33A5-0043-5F53-9FFE309333C7}"/>
              </a:ext>
            </a:extLst>
          </p:cNvPr>
          <p:cNvPicPr>
            <a:picLocks noChangeAspect="1"/>
          </p:cNvPicPr>
          <p:nvPr/>
        </p:nvPicPr>
        <p:blipFill>
          <a:blip r:embed="rId4"/>
          <a:stretch>
            <a:fillRect/>
          </a:stretch>
        </p:blipFill>
        <p:spPr>
          <a:xfrm>
            <a:off x="7840627" y="950318"/>
            <a:ext cx="457200" cy="457200"/>
          </a:xfrm>
          <a:prstGeom prst="rect">
            <a:avLst/>
          </a:prstGeom>
        </p:spPr>
      </p:pic>
      <p:pic>
        <p:nvPicPr>
          <p:cNvPr id="11" name="Picture 10">
            <a:extLst>
              <a:ext uri="{FF2B5EF4-FFF2-40B4-BE49-F238E27FC236}">
                <a16:creationId xmlns:a16="http://schemas.microsoft.com/office/drawing/2014/main" id="{ED5B3E86-B1FA-75E9-8D7C-A728ABBDE3DE}"/>
              </a:ext>
            </a:extLst>
          </p:cNvPr>
          <p:cNvPicPr>
            <a:picLocks noChangeAspect="1"/>
          </p:cNvPicPr>
          <p:nvPr/>
        </p:nvPicPr>
        <p:blipFill>
          <a:blip r:embed="rId5"/>
          <a:stretch>
            <a:fillRect/>
          </a:stretch>
        </p:blipFill>
        <p:spPr>
          <a:xfrm flipH="1">
            <a:off x="7954566" y="1465063"/>
            <a:ext cx="229321" cy="457200"/>
          </a:xfrm>
          <a:prstGeom prst="rect">
            <a:avLst/>
          </a:prstGeom>
        </p:spPr>
      </p:pic>
      <p:sp>
        <p:nvSpPr>
          <p:cNvPr id="12" name="Rectangle 11">
            <a:extLst>
              <a:ext uri="{FF2B5EF4-FFF2-40B4-BE49-F238E27FC236}">
                <a16:creationId xmlns:a16="http://schemas.microsoft.com/office/drawing/2014/main" id="{785BCE9B-6E97-2A86-C6A6-602BC5B2BF75}"/>
              </a:ext>
            </a:extLst>
          </p:cNvPr>
          <p:cNvSpPr/>
          <p:nvPr/>
        </p:nvSpPr>
        <p:spPr>
          <a:xfrm>
            <a:off x="8240832" y="1524386"/>
            <a:ext cx="1435521" cy="338554"/>
          </a:xfrm>
          <a:prstGeom prst="rect">
            <a:avLst/>
          </a:prstGeom>
        </p:spPr>
        <p:txBody>
          <a:bodyPr wrap="none">
            <a:spAutoFit/>
          </a:bodyPr>
          <a:lstStyle/>
          <a:p>
            <a:r>
              <a:rPr lang="en-US" sz="1600" dirty="0">
                <a:latin typeface="+mj-lt"/>
                <a:cs typeface="Lucida Sans Unicode"/>
              </a:rPr>
              <a:t>= 500 </a:t>
            </a:r>
            <a:r>
              <a:rPr lang="en-US" sz="1600" dirty="0" err="1">
                <a:latin typeface="+mj-lt"/>
                <a:cs typeface="Lucida Sans Unicode"/>
              </a:rPr>
              <a:t>sq</a:t>
            </a:r>
            <a:r>
              <a:rPr lang="en-US" sz="1600" dirty="0">
                <a:latin typeface="+mj-lt"/>
                <a:cs typeface="Lucida Sans Unicode"/>
              </a:rPr>
              <a:t> </a:t>
            </a:r>
            <a:r>
              <a:rPr lang="en-US" sz="1600" dirty="0" err="1">
                <a:latin typeface="+mj-lt"/>
                <a:cs typeface="Lucida Sans Unicode"/>
              </a:rPr>
              <a:t>ft</a:t>
            </a:r>
            <a:r>
              <a:rPr lang="en-US" sz="1600" dirty="0">
                <a:latin typeface="+mj-lt"/>
                <a:cs typeface="Lucida Sans Unicode"/>
              </a:rPr>
              <a:t>/day</a:t>
            </a:r>
            <a:endParaRPr lang="en-US" sz="1600" dirty="0">
              <a:latin typeface="+mj-lt"/>
            </a:endParaRPr>
          </a:p>
        </p:txBody>
      </p:sp>
      <p:sp>
        <p:nvSpPr>
          <p:cNvPr id="13" name="TextBox 12">
            <a:extLst>
              <a:ext uri="{FF2B5EF4-FFF2-40B4-BE49-F238E27FC236}">
                <a16:creationId xmlns:a16="http://schemas.microsoft.com/office/drawing/2014/main" id="{C4F8845B-CAD8-181A-740D-220CEBC61497}"/>
              </a:ext>
            </a:extLst>
          </p:cNvPr>
          <p:cNvSpPr txBox="1"/>
          <p:nvPr/>
        </p:nvSpPr>
        <p:spPr>
          <a:xfrm>
            <a:off x="7511490" y="1955117"/>
            <a:ext cx="2368534" cy="369332"/>
          </a:xfrm>
          <a:prstGeom prst="rect">
            <a:avLst/>
          </a:prstGeom>
          <a:noFill/>
        </p:spPr>
        <p:txBody>
          <a:bodyPr wrap="none" rtlCol="0">
            <a:spAutoFit/>
          </a:bodyPr>
          <a:lstStyle/>
          <a:p>
            <a:r>
              <a:rPr lang="en-US" dirty="0"/>
              <a:t>Painting Rate Legend</a:t>
            </a:r>
          </a:p>
        </p:txBody>
      </p:sp>
    </p:spTree>
    <p:extLst>
      <p:ext uri="{BB962C8B-B14F-4D97-AF65-F5344CB8AC3E}">
        <p14:creationId xmlns:p14="http://schemas.microsoft.com/office/powerpoint/2010/main" val="2472392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4718-8D2A-9498-CAE5-491F688C8413}"/>
              </a:ext>
            </a:extLst>
          </p:cNvPr>
          <p:cNvSpPr>
            <a:spLocks noGrp="1"/>
          </p:cNvSpPr>
          <p:nvPr>
            <p:ph type="title"/>
          </p:nvPr>
        </p:nvSpPr>
        <p:spPr/>
        <p:txBody>
          <a:bodyPr/>
          <a:lstStyle/>
          <a:p>
            <a:r>
              <a:rPr lang="en-US" dirty="0"/>
              <a:t>Single House, More People (each person with </a:t>
            </a:r>
            <a:r>
              <a:rPr lang="en-US" u="sng" dirty="0"/>
              <a:t>reduced</a:t>
            </a:r>
            <a:r>
              <a:rPr lang="en-US" dirty="0"/>
              <a:t> load)</a:t>
            </a:r>
          </a:p>
        </p:txBody>
      </p:sp>
      <p:sp>
        <p:nvSpPr>
          <p:cNvPr id="3" name="Slide Number Placeholder 2">
            <a:extLst>
              <a:ext uri="{FF2B5EF4-FFF2-40B4-BE49-F238E27FC236}">
                <a16:creationId xmlns:a16="http://schemas.microsoft.com/office/drawing/2014/main" id="{4C84C67F-534B-7178-3E7F-500625CAFF9C}"/>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BBBC7B21-26DB-AB5C-F608-A65BC26DA062}"/>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Goal: Paint a house in one day </a:t>
            </a:r>
          </a:p>
          <a:p>
            <a:pPr marL="726948" lvl="1" indent="-342900">
              <a:buFont typeface="Arial" panose="020B0604020202020204" pitchFamily="34" charset="0"/>
              <a:buChar char="•"/>
            </a:pPr>
            <a:r>
              <a:rPr lang="en-US" dirty="0"/>
              <a:t>My House: 1000 sq ft</a:t>
            </a:r>
          </a:p>
          <a:p>
            <a:pPr marL="342900" indent="-342900">
              <a:buFont typeface="Arial" panose="020B0604020202020204" pitchFamily="34" charset="0"/>
              <a:buChar char="•"/>
            </a:pPr>
            <a:r>
              <a:rPr lang="en-US" dirty="0"/>
              <a:t>WH: 60,000 sq ft</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2645BA09-C671-75CC-3676-8F28006D578E}"/>
              </a:ext>
            </a:extLst>
          </p:cNvPr>
          <p:cNvPicPr>
            <a:picLocks noChangeAspect="1"/>
          </p:cNvPicPr>
          <p:nvPr/>
        </p:nvPicPr>
        <p:blipFill>
          <a:blip r:embed="rId2"/>
          <a:stretch>
            <a:fillRect/>
          </a:stretch>
        </p:blipFill>
        <p:spPr>
          <a:xfrm>
            <a:off x="2684255" y="2656813"/>
            <a:ext cx="2888234" cy="2527205"/>
          </a:xfrm>
          <a:prstGeom prst="rect">
            <a:avLst/>
          </a:prstGeom>
        </p:spPr>
      </p:pic>
      <p:pic>
        <p:nvPicPr>
          <p:cNvPr id="6" name="Picture 5">
            <a:extLst>
              <a:ext uri="{FF2B5EF4-FFF2-40B4-BE49-F238E27FC236}">
                <a16:creationId xmlns:a16="http://schemas.microsoft.com/office/drawing/2014/main" id="{4382B974-C00D-559C-0274-28BDF918175C}"/>
              </a:ext>
            </a:extLst>
          </p:cNvPr>
          <p:cNvPicPr>
            <a:picLocks noChangeAspect="1"/>
          </p:cNvPicPr>
          <p:nvPr/>
        </p:nvPicPr>
        <p:blipFill>
          <a:blip r:embed="rId3">
            <a:alphaModFix amt="50000"/>
          </a:blip>
          <a:stretch>
            <a:fillRect/>
          </a:stretch>
        </p:blipFill>
        <p:spPr>
          <a:xfrm>
            <a:off x="6175746" y="2656812"/>
            <a:ext cx="3915095" cy="2527205"/>
          </a:xfrm>
          <a:prstGeom prst="rect">
            <a:avLst/>
          </a:prstGeom>
        </p:spPr>
      </p:pic>
      <p:sp>
        <p:nvSpPr>
          <p:cNvPr id="8" name="Rectangle 7">
            <a:extLst>
              <a:ext uri="{FF2B5EF4-FFF2-40B4-BE49-F238E27FC236}">
                <a16:creationId xmlns:a16="http://schemas.microsoft.com/office/drawing/2014/main" id="{B90081E7-2959-E453-1F19-9915323B951E}"/>
              </a:ext>
            </a:extLst>
          </p:cNvPr>
          <p:cNvSpPr/>
          <p:nvPr/>
        </p:nvSpPr>
        <p:spPr>
          <a:xfrm>
            <a:off x="8183887" y="1033628"/>
            <a:ext cx="1435521" cy="338554"/>
          </a:xfrm>
          <a:prstGeom prst="rect">
            <a:avLst/>
          </a:prstGeom>
        </p:spPr>
        <p:txBody>
          <a:bodyPr wrap="none">
            <a:spAutoFit/>
          </a:bodyPr>
          <a:lstStyle/>
          <a:p>
            <a:r>
              <a:rPr lang="en-US" sz="1600" dirty="0">
                <a:latin typeface="+mj-lt"/>
                <a:cs typeface="Lucida Sans Unicode"/>
              </a:rPr>
              <a:t>= 500 </a:t>
            </a:r>
            <a:r>
              <a:rPr lang="en-US" sz="1600" dirty="0" err="1">
                <a:latin typeface="+mj-lt"/>
                <a:cs typeface="Lucida Sans Unicode"/>
              </a:rPr>
              <a:t>sq</a:t>
            </a:r>
            <a:r>
              <a:rPr lang="en-US" sz="1600" dirty="0">
                <a:latin typeface="+mj-lt"/>
                <a:cs typeface="Lucida Sans Unicode"/>
              </a:rPr>
              <a:t> </a:t>
            </a:r>
            <a:r>
              <a:rPr lang="en-US" sz="1600" dirty="0" err="1">
                <a:latin typeface="+mj-lt"/>
                <a:cs typeface="Lucida Sans Unicode"/>
              </a:rPr>
              <a:t>ft</a:t>
            </a:r>
            <a:r>
              <a:rPr lang="en-US" sz="1600" dirty="0">
                <a:latin typeface="+mj-lt"/>
                <a:cs typeface="Lucida Sans Unicode"/>
              </a:rPr>
              <a:t>/day</a:t>
            </a:r>
            <a:endParaRPr lang="en-US" sz="1600" dirty="0">
              <a:latin typeface="+mj-lt"/>
            </a:endParaRPr>
          </a:p>
        </p:txBody>
      </p:sp>
      <p:sp>
        <p:nvSpPr>
          <p:cNvPr id="9" name="Rectangle 8">
            <a:extLst>
              <a:ext uri="{FF2B5EF4-FFF2-40B4-BE49-F238E27FC236}">
                <a16:creationId xmlns:a16="http://schemas.microsoft.com/office/drawing/2014/main" id="{B6BEE9A3-F7FC-E04E-482F-00AEBD5F7001}"/>
              </a:ext>
            </a:extLst>
          </p:cNvPr>
          <p:cNvSpPr/>
          <p:nvPr/>
        </p:nvSpPr>
        <p:spPr>
          <a:xfrm>
            <a:off x="7772107" y="876453"/>
            <a:ext cx="2107917" cy="11077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A49383-33A5-0043-5F53-9FFE309333C7}"/>
              </a:ext>
            </a:extLst>
          </p:cNvPr>
          <p:cNvPicPr>
            <a:picLocks noChangeAspect="1"/>
          </p:cNvPicPr>
          <p:nvPr/>
        </p:nvPicPr>
        <p:blipFill>
          <a:blip r:embed="rId4"/>
          <a:stretch>
            <a:fillRect/>
          </a:stretch>
        </p:blipFill>
        <p:spPr>
          <a:xfrm>
            <a:off x="7840627" y="950318"/>
            <a:ext cx="457200" cy="457200"/>
          </a:xfrm>
          <a:prstGeom prst="rect">
            <a:avLst/>
          </a:prstGeom>
        </p:spPr>
      </p:pic>
      <p:pic>
        <p:nvPicPr>
          <p:cNvPr id="11" name="Picture 10">
            <a:extLst>
              <a:ext uri="{FF2B5EF4-FFF2-40B4-BE49-F238E27FC236}">
                <a16:creationId xmlns:a16="http://schemas.microsoft.com/office/drawing/2014/main" id="{ED5B3E86-B1FA-75E9-8D7C-A728ABBDE3DE}"/>
              </a:ext>
            </a:extLst>
          </p:cNvPr>
          <p:cNvPicPr>
            <a:picLocks noChangeAspect="1"/>
          </p:cNvPicPr>
          <p:nvPr/>
        </p:nvPicPr>
        <p:blipFill>
          <a:blip r:embed="rId5"/>
          <a:stretch>
            <a:fillRect/>
          </a:stretch>
        </p:blipFill>
        <p:spPr>
          <a:xfrm flipH="1">
            <a:off x="7954566" y="1465063"/>
            <a:ext cx="229321" cy="457200"/>
          </a:xfrm>
          <a:prstGeom prst="rect">
            <a:avLst/>
          </a:prstGeom>
        </p:spPr>
      </p:pic>
      <p:sp>
        <p:nvSpPr>
          <p:cNvPr id="12" name="Rectangle 11">
            <a:extLst>
              <a:ext uri="{FF2B5EF4-FFF2-40B4-BE49-F238E27FC236}">
                <a16:creationId xmlns:a16="http://schemas.microsoft.com/office/drawing/2014/main" id="{785BCE9B-6E97-2A86-C6A6-602BC5B2BF75}"/>
              </a:ext>
            </a:extLst>
          </p:cNvPr>
          <p:cNvSpPr/>
          <p:nvPr/>
        </p:nvSpPr>
        <p:spPr>
          <a:xfrm>
            <a:off x="8240832" y="1524386"/>
            <a:ext cx="1435521" cy="338554"/>
          </a:xfrm>
          <a:prstGeom prst="rect">
            <a:avLst/>
          </a:prstGeom>
        </p:spPr>
        <p:txBody>
          <a:bodyPr wrap="none">
            <a:spAutoFit/>
          </a:bodyPr>
          <a:lstStyle/>
          <a:p>
            <a:r>
              <a:rPr lang="en-US" sz="1600" dirty="0">
                <a:latin typeface="+mj-lt"/>
                <a:cs typeface="Lucida Sans Unicode"/>
              </a:rPr>
              <a:t>= 500 </a:t>
            </a:r>
            <a:r>
              <a:rPr lang="en-US" sz="1600" dirty="0" err="1">
                <a:latin typeface="+mj-lt"/>
                <a:cs typeface="Lucida Sans Unicode"/>
              </a:rPr>
              <a:t>sq</a:t>
            </a:r>
            <a:r>
              <a:rPr lang="en-US" sz="1600" dirty="0">
                <a:latin typeface="+mj-lt"/>
                <a:cs typeface="Lucida Sans Unicode"/>
              </a:rPr>
              <a:t> </a:t>
            </a:r>
            <a:r>
              <a:rPr lang="en-US" sz="1600" dirty="0" err="1">
                <a:latin typeface="+mj-lt"/>
                <a:cs typeface="Lucida Sans Unicode"/>
              </a:rPr>
              <a:t>ft</a:t>
            </a:r>
            <a:r>
              <a:rPr lang="en-US" sz="1600" dirty="0">
                <a:latin typeface="+mj-lt"/>
                <a:cs typeface="Lucida Sans Unicode"/>
              </a:rPr>
              <a:t>/day</a:t>
            </a:r>
            <a:endParaRPr lang="en-US" sz="1600" dirty="0">
              <a:latin typeface="+mj-lt"/>
            </a:endParaRPr>
          </a:p>
        </p:txBody>
      </p:sp>
      <p:sp>
        <p:nvSpPr>
          <p:cNvPr id="13" name="TextBox 12">
            <a:extLst>
              <a:ext uri="{FF2B5EF4-FFF2-40B4-BE49-F238E27FC236}">
                <a16:creationId xmlns:a16="http://schemas.microsoft.com/office/drawing/2014/main" id="{C4F8845B-CAD8-181A-740D-220CEBC61497}"/>
              </a:ext>
            </a:extLst>
          </p:cNvPr>
          <p:cNvSpPr txBox="1"/>
          <p:nvPr/>
        </p:nvSpPr>
        <p:spPr>
          <a:xfrm>
            <a:off x="7511490" y="1955117"/>
            <a:ext cx="2368534" cy="369332"/>
          </a:xfrm>
          <a:prstGeom prst="rect">
            <a:avLst/>
          </a:prstGeom>
          <a:noFill/>
        </p:spPr>
        <p:txBody>
          <a:bodyPr wrap="none" rtlCol="0">
            <a:spAutoFit/>
          </a:bodyPr>
          <a:lstStyle/>
          <a:p>
            <a:r>
              <a:rPr lang="en-US" dirty="0"/>
              <a:t>Painting Rate Legend</a:t>
            </a:r>
          </a:p>
        </p:txBody>
      </p:sp>
      <p:pic>
        <p:nvPicPr>
          <p:cNvPr id="7" name="Picture 6">
            <a:extLst>
              <a:ext uri="{FF2B5EF4-FFF2-40B4-BE49-F238E27FC236}">
                <a16:creationId xmlns:a16="http://schemas.microsoft.com/office/drawing/2014/main" id="{24459B5C-DAF2-1486-30AC-6E06EC896025}"/>
              </a:ext>
            </a:extLst>
          </p:cNvPr>
          <p:cNvPicPr>
            <a:picLocks noChangeAspect="1"/>
          </p:cNvPicPr>
          <p:nvPr/>
        </p:nvPicPr>
        <p:blipFill>
          <a:blip r:embed="rId5"/>
          <a:stretch>
            <a:fillRect/>
          </a:stretch>
        </p:blipFill>
        <p:spPr>
          <a:xfrm flipH="1">
            <a:off x="1702264" y="4935828"/>
            <a:ext cx="458642" cy="914400"/>
          </a:xfrm>
          <a:prstGeom prst="rect">
            <a:avLst/>
          </a:prstGeom>
        </p:spPr>
      </p:pic>
      <p:pic>
        <p:nvPicPr>
          <p:cNvPr id="14" name="Picture 13">
            <a:extLst>
              <a:ext uri="{FF2B5EF4-FFF2-40B4-BE49-F238E27FC236}">
                <a16:creationId xmlns:a16="http://schemas.microsoft.com/office/drawing/2014/main" id="{B9F93EBF-FB22-C4C3-CAB6-FDB98A5778F6}"/>
              </a:ext>
            </a:extLst>
          </p:cNvPr>
          <p:cNvPicPr>
            <a:picLocks noChangeAspect="1"/>
          </p:cNvPicPr>
          <p:nvPr/>
        </p:nvPicPr>
        <p:blipFill>
          <a:blip r:embed="rId4"/>
          <a:stretch>
            <a:fillRect/>
          </a:stretch>
        </p:blipFill>
        <p:spPr>
          <a:xfrm>
            <a:off x="461425" y="4935828"/>
            <a:ext cx="914400" cy="914400"/>
          </a:xfrm>
          <a:prstGeom prst="rect">
            <a:avLst/>
          </a:prstGeom>
        </p:spPr>
      </p:pic>
      <p:sp>
        <p:nvSpPr>
          <p:cNvPr id="15" name="Rectangle 14">
            <a:extLst>
              <a:ext uri="{FF2B5EF4-FFF2-40B4-BE49-F238E27FC236}">
                <a16:creationId xmlns:a16="http://schemas.microsoft.com/office/drawing/2014/main" id="{096AA089-0584-60A6-5608-86E0756C26A1}"/>
              </a:ext>
            </a:extLst>
          </p:cNvPr>
          <p:cNvSpPr/>
          <p:nvPr/>
        </p:nvSpPr>
        <p:spPr>
          <a:xfrm>
            <a:off x="1266772" y="5208362"/>
            <a:ext cx="346570" cy="461665"/>
          </a:xfrm>
          <a:prstGeom prst="rect">
            <a:avLst/>
          </a:prstGeom>
        </p:spPr>
        <p:txBody>
          <a:bodyPr wrap="none">
            <a:spAutoFit/>
          </a:bodyPr>
          <a:lstStyle/>
          <a:p>
            <a:r>
              <a:rPr lang="en-US" sz="2400" dirty="0">
                <a:cs typeface="Lucida Sans Unicode"/>
              </a:rPr>
              <a:t>+</a:t>
            </a:r>
            <a:endParaRPr lang="en-US" sz="2400" dirty="0"/>
          </a:p>
        </p:txBody>
      </p:sp>
      <p:sp>
        <p:nvSpPr>
          <p:cNvPr id="16" name="Rectangle 15">
            <a:extLst>
              <a:ext uri="{FF2B5EF4-FFF2-40B4-BE49-F238E27FC236}">
                <a16:creationId xmlns:a16="http://schemas.microsoft.com/office/drawing/2014/main" id="{6623AEFF-00BD-638F-C968-960DF8D3AE35}"/>
              </a:ext>
            </a:extLst>
          </p:cNvPr>
          <p:cNvSpPr/>
          <p:nvPr/>
        </p:nvSpPr>
        <p:spPr>
          <a:xfrm>
            <a:off x="2336255" y="5261283"/>
            <a:ext cx="1101584" cy="338554"/>
          </a:xfrm>
          <a:prstGeom prst="rect">
            <a:avLst/>
          </a:prstGeom>
        </p:spPr>
        <p:txBody>
          <a:bodyPr wrap="none">
            <a:spAutoFit/>
          </a:bodyPr>
          <a:lstStyle/>
          <a:p>
            <a:pPr algn="ctr"/>
            <a:r>
              <a:rPr lang="en-US" sz="1600">
                <a:cs typeface="Lucida Sans Unicode"/>
              </a:rPr>
              <a:t>= One </a:t>
            </a:r>
            <a:r>
              <a:rPr lang="en-US" sz="1600" dirty="0">
                <a:cs typeface="Lucida Sans Unicode"/>
              </a:rPr>
              <a:t>day</a:t>
            </a:r>
            <a:endParaRPr lang="en-US" sz="1600" dirty="0"/>
          </a:p>
        </p:txBody>
      </p:sp>
      <p:pic>
        <p:nvPicPr>
          <p:cNvPr id="17" name="Picture 16">
            <a:extLst>
              <a:ext uri="{FF2B5EF4-FFF2-40B4-BE49-F238E27FC236}">
                <a16:creationId xmlns:a16="http://schemas.microsoft.com/office/drawing/2014/main" id="{814B086E-E458-07A5-9949-A452F4DBC6C8}"/>
              </a:ext>
            </a:extLst>
          </p:cNvPr>
          <p:cNvPicPr>
            <a:picLocks noChangeAspect="1"/>
          </p:cNvPicPr>
          <p:nvPr/>
        </p:nvPicPr>
        <p:blipFill>
          <a:blip r:embed="rId5"/>
          <a:stretch>
            <a:fillRect/>
          </a:stretch>
        </p:blipFill>
        <p:spPr>
          <a:xfrm flipH="1">
            <a:off x="2225251" y="5837117"/>
            <a:ext cx="458642" cy="914400"/>
          </a:xfrm>
          <a:prstGeom prst="rect">
            <a:avLst/>
          </a:prstGeom>
        </p:spPr>
      </p:pic>
      <p:pic>
        <p:nvPicPr>
          <p:cNvPr id="18" name="Picture 17">
            <a:extLst>
              <a:ext uri="{FF2B5EF4-FFF2-40B4-BE49-F238E27FC236}">
                <a16:creationId xmlns:a16="http://schemas.microsoft.com/office/drawing/2014/main" id="{A156F428-DB81-84B3-A465-E3136AF72BAF}"/>
              </a:ext>
            </a:extLst>
          </p:cNvPr>
          <p:cNvPicPr>
            <a:picLocks noChangeAspect="1"/>
          </p:cNvPicPr>
          <p:nvPr/>
        </p:nvPicPr>
        <p:blipFill>
          <a:blip r:embed="rId4"/>
          <a:stretch>
            <a:fillRect/>
          </a:stretch>
        </p:blipFill>
        <p:spPr>
          <a:xfrm>
            <a:off x="1038250" y="5837117"/>
            <a:ext cx="914400" cy="914400"/>
          </a:xfrm>
          <a:prstGeom prst="rect">
            <a:avLst/>
          </a:prstGeom>
        </p:spPr>
      </p:pic>
      <p:sp>
        <p:nvSpPr>
          <p:cNvPr id="19" name="Rectangle 18">
            <a:extLst>
              <a:ext uri="{FF2B5EF4-FFF2-40B4-BE49-F238E27FC236}">
                <a16:creationId xmlns:a16="http://schemas.microsoft.com/office/drawing/2014/main" id="{A52B84C8-DF79-3AB7-7677-1763AB9E1013}"/>
              </a:ext>
            </a:extLst>
          </p:cNvPr>
          <p:cNvSpPr/>
          <p:nvPr/>
        </p:nvSpPr>
        <p:spPr>
          <a:xfrm>
            <a:off x="1869365" y="6063485"/>
            <a:ext cx="346570" cy="461665"/>
          </a:xfrm>
          <a:prstGeom prst="rect">
            <a:avLst/>
          </a:prstGeom>
        </p:spPr>
        <p:txBody>
          <a:bodyPr wrap="none">
            <a:spAutoFit/>
          </a:bodyPr>
          <a:lstStyle/>
          <a:p>
            <a:r>
              <a:rPr lang="en-US" sz="2400" dirty="0">
                <a:cs typeface="Lucida Sans Unicode"/>
              </a:rPr>
              <a:t>+</a:t>
            </a:r>
            <a:endParaRPr lang="en-US" sz="2400" dirty="0"/>
          </a:p>
        </p:txBody>
      </p:sp>
      <p:sp>
        <p:nvSpPr>
          <p:cNvPr id="20" name="Rectangle 19">
            <a:extLst>
              <a:ext uri="{FF2B5EF4-FFF2-40B4-BE49-F238E27FC236}">
                <a16:creationId xmlns:a16="http://schemas.microsoft.com/office/drawing/2014/main" id="{2BB5BD98-6297-100E-DB17-39E3EBD61726}"/>
              </a:ext>
            </a:extLst>
          </p:cNvPr>
          <p:cNvSpPr/>
          <p:nvPr/>
        </p:nvSpPr>
        <p:spPr>
          <a:xfrm>
            <a:off x="3812733" y="6150499"/>
            <a:ext cx="5129930" cy="338554"/>
          </a:xfrm>
          <a:prstGeom prst="rect">
            <a:avLst/>
          </a:prstGeom>
        </p:spPr>
        <p:txBody>
          <a:bodyPr wrap="none">
            <a:spAutoFit/>
          </a:bodyPr>
          <a:lstStyle/>
          <a:p>
            <a:pPr algn="ctr"/>
            <a:r>
              <a:rPr lang="en-US" sz="1600" dirty="0">
                <a:cs typeface="Lucida Sans Unicode"/>
              </a:rPr>
              <a:t>= Faster Completion; Half day (each person 250 </a:t>
            </a:r>
            <a:r>
              <a:rPr lang="en-US" sz="1600" dirty="0" err="1">
                <a:cs typeface="Lucida Sans Unicode"/>
              </a:rPr>
              <a:t>sq</a:t>
            </a:r>
            <a:r>
              <a:rPr lang="en-US" sz="1600" dirty="0">
                <a:cs typeface="Lucida Sans Unicode"/>
              </a:rPr>
              <a:t> </a:t>
            </a:r>
            <a:r>
              <a:rPr lang="en-US" sz="1600" dirty="0" err="1">
                <a:cs typeface="Lucida Sans Unicode"/>
              </a:rPr>
              <a:t>ft</a:t>
            </a:r>
            <a:r>
              <a:rPr lang="en-US" sz="1600" dirty="0">
                <a:cs typeface="Lucida Sans Unicode"/>
              </a:rPr>
              <a:t>)</a:t>
            </a:r>
            <a:endParaRPr lang="en-US" sz="1600" dirty="0"/>
          </a:p>
        </p:txBody>
      </p:sp>
      <p:pic>
        <p:nvPicPr>
          <p:cNvPr id="21" name="Picture 20">
            <a:extLst>
              <a:ext uri="{FF2B5EF4-FFF2-40B4-BE49-F238E27FC236}">
                <a16:creationId xmlns:a16="http://schemas.microsoft.com/office/drawing/2014/main" id="{831E6D51-D02E-E694-48B7-150B33440E78}"/>
              </a:ext>
            </a:extLst>
          </p:cNvPr>
          <p:cNvPicPr>
            <a:picLocks noChangeAspect="1"/>
          </p:cNvPicPr>
          <p:nvPr/>
        </p:nvPicPr>
        <p:blipFill>
          <a:blip r:embed="rId4"/>
          <a:stretch>
            <a:fillRect/>
          </a:stretch>
        </p:blipFill>
        <p:spPr>
          <a:xfrm>
            <a:off x="-9853" y="5837117"/>
            <a:ext cx="914400" cy="914400"/>
          </a:xfrm>
          <a:prstGeom prst="rect">
            <a:avLst/>
          </a:prstGeom>
        </p:spPr>
      </p:pic>
      <p:sp>
        <p:nvSpPr>
          <p:cNvPr id="22" name="Rectangle 21">
            <a:extLst>
              <a:ext uri="{FF2B5EF4-FFF2-40B4-BE49-F238E27FC236}">
                <a16:creationId xmlns:a16="http://schemas.microsoft.com/office/drawing/2014/main" id="{2D0D023A-02F8-71E8-392E-2D5D0454654A}"/>
              </a:ext>
            </a:extLst>
          </p:cNvPr>
          <p:cNvSpPr/>
          <p:nvPr/>
        </p:nvSpPr>
        <p:spPr>
          <a:xfrm>
            <a:off x="832838" y="6063485"/>
            <a:ext cx="346570" cy="461665"/>
          </a:xfrm>
          <a:prstGeom prst="rect">
            <a:avLst/>
          </a:prstGeom>
        </p:spPr>
        <p:txBody>
          <a:bodyPr wrap="none">
            <a:spAutoFit/>
          </a:bodyPr>
          <a:lstStyle/>
          <a:p>
            <a:r>
              <a:rPr lang="en-US" sz="2400" dirty="0">
                <a:cs typeface="Lucida Sans Unicode"/>
              </a:rPr>
              <a:t>+</a:t>
            </a:r>
            <a:endParaRPr lang="en-US" sz="2400" dirty="0"/>
          </a:p>
        </p:txBody>
      </p:sp>
      <p:sp>
        <p:nvSpPr>
          <p:cNvPr id="23" name="Rectangle 22">
            <a:extLst>
              <a:ext uri="{FF2B5EF4-FFF2-40B4-BE49-F238E27FC236}">
                <a16:creationId xmlns:a16="http://schemas.microsoft.com/office/drawing/2014/main" id="{56FA0235-98FC-1779-6A2A-A0FC6258CC8F}"/>
              </a:ext>
            </a:extLst>
          </p:cNvPr>
          <p:cNvSpPr/>
          <p:nvPr/>
        </p:nvSpPr>
        <p:spPr>
          <a:xfrm>
            <a:off x="2612184" y="6063485"/>
            <a:ext cx="346570" cy="461665"/>
          </a:xfrm>
          <a:prstGeom prst="rect">
            <a:avLst/>
          </a:prstGeom>
        </p:spPr>
        <p:txBody>
          <a:bodyPr wrap="none">
            <a:spAutoFit/>
          </a:bodyPr>
          <a:lstStyle/>
          <a:p>
            <a:r>
              <a:rPr lang="en-US" sz="2400" dirty="0">
                <a:cs typeface="Lucida Sans Unicode"/>
              </a:rPr>
              <a:t>+</a:t>
            </a:r>
            <a:endParaRPr lang="en-US" sz="2400" dirty="0"/>
          </a:p>
        </p:txBody>
      </p:sp>
      <p:pic>
        <p:nvPicPr>
          <p:cNvPr id="24" name="Picture 23">
            <a:extLst>
              <a:ext uri="{FF2B5EF4-FFF2-40B4-BE49-F238E27FC236}">
                <a16:creationId xmlns:a16="http://schemas.microsoft.com/office/drawing/2014/main" id="{127F5227-0558-8550-2841-116B15A5B83E}"/>
              </a:ext>
            </a:extLst>
          </p:cNvPr>
          <p:cNvPicPr>
            <a:picLocks noChangeAspect="1"/>
          </p:cNvPicPr>
          <p:nvPr/>
        </p:nvPicPr>
        <p:blipFill>
          <a:blip r:embed="rId4"/>
          <a:stretch>
            <a:fillRect/>
          </a:stretch>
        </p:blipFill>
        <p:spPr>
          <a:xfrm>
            <a:off x="2887047" y="5837117"/>
            <a:ext cx="914400" cy="914400"/>
          </a:xfrm>
          <a:prstGeom prst="rect">
            <a:avLst/>
          </a:prstGeom>
        </p:spPr>
      </p:pic>
    </p:spTree>
    <p:extLst>
      <p:ext uri="{BB962C8B-B14F-4D97-AF65-F5344CB8AC3E}">
        <p14:creationId xmlns:p14="http://schemas.microsoft.com/office/powerpoint/2010/main" val="1519949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4718-8D2A-9498-CAE5-491F688C8413}"/>
              </a:ext>
            </a:extLst>
          </p:cNvPr>
          <p:cNvSpPr>
            <a:spLocks noGrp="1"/>
          </p:cNvSpPr>
          <p:nvPr>
            <p:ph type="title"/>
          </p:nvPr>
        </p:nvSpPr>
        <p:spPr/>
        <p:txBody>
          <a:bodyPr/>
          <a:lstStyle/>
          <a:p>
            <a:r>
              <a:rPr lang="en-US" dirty="0"/>
              <a:t>White House, More People (with </a:t>
            </a:r>
            <a:r>
              <a:rPr lang="en-US" u="sng" dirty="0"/>
              <a:t>shared</a:t>
            </a:r>
            <a:r>
              <a:rPr lang="en-US" dirty="0"/>
              <a:t> load)</a:t>
            </a:r>
          </a:p>
        </p:txBody>
      </p:sp>
      <p:sp>
        <p:nvSpPr>
          <p:cNvPr id="3" name="Slide Number Placeholder 2">
            <a:extLst>
              <a:ext uri="{FF2B5EF4-FFF2-40B4-BE49-F238E27FC236}">
                <a16:creationId xmlns:a16="http://schemas.microsoft.com/office/drawing/2014/main" id="{4C84C67F-534B-7178-3E7F-500625CAFF9C}"/>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BBBC7B21-26DB-AB5C-F608-A65BC26DA062}"/>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Goal: Paint a house in one day </a:t>
            </a:r>
          </a:p>
          <a:p>
            <a:pPr marL="726948" lvl="1" indent="-342900">
              <a:buFont typeface="Arial" panose="020B0604020202020204" pitchFamily="34" charset="0"/>
              <a:buChar char="•"/>
            </a:pPr>
            <a:r>
              <a:rPr lang="en-US" dirty="0"/>
              <a:t>My House: 1000 sq ft</a:t>
            </a:r>
          </a:p>
          <a:p>
            <a:pPr marL="342900" indent="-342900">
              <a:buFont typeface="Arial" panose="020B0604020202020204" pitchFamily="34" charset="0"/>
              <a:buChar char="•"/>
            </a:pPr>
            <a:r>
              <a:rPr lang="en-US" dirty="0"/>
              <a:t>WH: 60,000 sq ft</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2645BA09-C671-75CC-3676-8F28006D578E}"/>
              </a:ext>
            </a:extLst>
          </p:cNvPr>
          <p:cNvPicPr>
            <a:picLocks noChangeAspect="1"/>
          </p:cNvPicPr>
          <p:nvPr/>
        </p:nvPicPr>
        <p:blipFill>
          <a:blip r:embed="rId2">
            <a:alphaModFix amt="50000"/>
          </a:blip>
          <a:stretch>
            <a:fillRect/>
          </a:stretch>
        </p:blipFill>
        <p:spPr>
          <a:xfrm>
            <a:off x="2684255" y="2656813"/>
            <a:ext cx="2888234" cy="2527205"/>
          </a:xfrm>
          <a:prstGeom prst="rect">
            <a:avLst/>
          </a:prstGeom>
        </p:spPr>
      </p:pic>
      <p:pic>
        <p:nvPicPr>
          <p:cNvPr id="6" name="Picture 5">
            <a:extLst>
              <a:ext uri="{FF2B5EF4-FFF2-40B4-BE49-F238E27FC236}">
                <a16:creationId xmlns:a16="http://schemas.microsoft.com/office/drawing/2014/main" id="{4382B974-C00D-559C-0274-28BDF918175C}"/>
              </a:ext>
            </a:extLst>
          </p:cNvPr>
          <p:cNvPicPr>
            <a:picLocks noChangeAspect="1"/>
          </p:cNvPicPr>
          <p:nvPr/>
        </p:nvPicPr>
        <p:blipFill>
          <a:blip r:embed="rId3"/>
          <a:stretch>
            <a:fillRect/>
          </a:stretch>
        </p:blipFill>
        <p:spPr>
          <a:xfrm>
            <a:off x="6175746" y="2656812"/>
            <a:ext cx="3915095" cy="2527205"/>
          </a:xfrm>
          <a:prstGeom prst="rect">
            <a:avLst/>
          </a:prstGeom>
        </p:spPr>
      </p:pic>
      <p:sp>
        <p:nvSpPr>
          <p:cNvPr id="8" name="Rectangle 7">
            <a:extLst>
              <a:ext uri="{FF2B5EF4-FFF2-40B4-BE49-F238E27FC236}">
                <a16:creationId xmlns:a16="http://schemas.microsoft.com/office/drawing/2014/main" id="{B90081E7-2959-E453-1F19-9915323B951E}"/>
              </a:ext>
            </a:extLst>
          </p:cNvPr>
          <p:cNvSpPr/>
          <p:nvPr/>
        </p:nvSpPr>
        <p:spPr>
          <a:xfrm>
            <a:off x="8183887" y="1033628"/>
            <a:ext cx="1435521" cy="338554"/>
          </a:xfrm>
          <a:prstGeom prst="rect">
            <a:avLst/>
          </a:prstGeom>
        </p:spPr>
        <p:txBody>
          <a:bodyPr wrap="none">
            <a:spAutoFit/>
          </a:bodyPr>
          <a:lstStyle/>
          <a:p>
            <a:r>
              <a:rPr lang="en-US" sz="1600" dirty="0">
                <a:latin typeface="+mj-lt"/>
                <a:cs typeface="Lucida Sans Unicode"/>
              </a:rPr>
              <a:t>= 500 </a:t>
            </a:r>
            <a:r>
              <a:rPr lang="en-US" sz="1600" dirty="0" err="1">
                <a:latin typeface="+mj-lt"/>
                <a:cs typeface="Lucida Sans Unicode"/>
              </a:rPr>
              <a:t>sq</a:t>
            </a:r>
            <a:r>
              <a:rPr lang="en-US" sz="1600" dirty="0">
                <a:latin typeface="+mj-lt"/>
                <a:cs typeface="Lucida Sans Unicode"/>
              </a:rPr>
              <a:t> </a:t>
            </a:r>
            <a:r>
              <a:rPr lang="en-US" sz="1600" dirty="0" err="1">
                <a:latin typeface="+mj-lt"/>
                <a:cs typeface="Lucida Sans Unicode"/>
              </a:rPr>
              <a:t>ft</a:t>
            </a:r>
            <a:r>
              <a:rPr lang="en-US" sz="1600" dirty="0">
                <a:latin typeface="+mj-lt"/>
                <a:cs typeface="Lucida Sans Unicode"/>
              </a:rPr>
              <a:t>/day</a:t>
            </a:r>
            <a:endParaRPr lang="en-US" sz="1600" dirty="0">
              <a:latin typeface="+mj-lt"/>
            </a:endParaRPr>
          </a:p>
        </p:txBody>
      </p:sp>
      <p:sp>
        <p:nvSpPr>
          <p:cNvPr id="9" name="Rectangle 8">
            <a:extLst>
              <a:ext uri="{FF2B5EF4-FFF2-40B4-BE49-F238E27FC236}">
                <a16:creationId xmlns:a16="http://schemas.microsoft.com/office/drawing/2014/main" id="{B6BEE9A3-F7FC-E04E-482F-00AEBD5F7001}"/>
              </a:ext>
            </a:extLst>
          </p:cNvPr>
          <p:cNvSpPr/>
          <p:nvPr/>
        </p:nvSpPr>
        <p:spPr>
          <a:xfrm>
            <a:off x="7772107" y="876453"/>
            <a:ext cx="2107917" cy="11077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A49383-33A5-0043-5F53-9FFE309333C7}"/>
              </a:ext>
            </a:extLst>
          </p:cNvPr>
          <p:cNvPicPr>
            <a:picLocks noChangeAspect="1"/>
          </p:cNvPicPr>
          <p:nvPr/>
        </p:nvPicPr>
        <p:blipFill>
          <a:blip r:embed="rId4"/>
          <a:stretch>
            <a:fillRect/>
          </a:stretch>
        </p:blipFill>
        <p:spPr>
          <a:xfrm>
            <a:off x="7840627" y="950318"/>
            <a:ext cx="457200" cy="457200"/>
          </a:xfrm>
          <a:prstGeom prst="rect">
            <a:avLst/>
          </a:prstGeom>
        </p:spPr>
      </p:pic>
      <p:pic>
        <p:nvPicPr>
          <p:cNvPr id="11" name="Picture 10">
            <a:extLst>
              <a:ext uri="{FF2B5EF4-FFF2-40B4-BE49-F238E27FC236}">
                <a16:creationId xmlns:a16="http://schemas.microsoft.com/office/drawing/2014/main" id="{ED5B3E86-B1FA-75E9-8D7C-A728ABBDE3DE}"/>
              </a:ext>
            </a:extLst>
          </p:cNvPr>
          <p:cNvPicPr>
            <a:picLocks noChangeAspect="1"/>
          </p:cNvPicPr>
          <p:nvPr/>
        </p:nvPicPr>
        <p:blipFill>
          <a:blip r:embed="rId5"/>
          <a:stretch>
            <a:fillRect/>
          </a:stretch>
        </p:blipFill>
        <p:spPr>
          <a:xfrm flipH="1">
            <a:off x="7954566" y="1465063"/>
            <a:ext cx="229321" cy="457200"/>
          </a:xfrm>
          <a:prstGeom prst="rect">
            <a:avLst/>
          </a:prstGeom>
        </p:spPr>
      </p:pic>
      <p:sp>
        <p:nvSpPr>
          <p:cNvPr id="12" name="Rectangle 11">
            <a:extLst>
              <a:ext uri="{FF2B5EF4-FFF2-40B4-BE49-F238E27FC236}">
                <a16:creationId xmlns:a16="http://schemas.microsoft.com/office/drawing/2014/main" id="{785BCE9B-6E97-2A86-C6A6-602BC5B2BF75}"/>
              </a:ext>
            </a:extLst>
          </p:cNvPr>
          <p:cNvSpPr/>
          <p:nvPr/>
        </p:nvSpPr>
        <p:spPr>
          <a:xfrm>
            <a:off x="8240832" y="1524386"/>
            <a:ext cx="1435521" cy="338554"/>
          </a:xfrm>
          <a:prstGeom prst="rect">
            <a:avLst/>
          </a:prstGeom>
        </p:spPr>
        <p:txBody>
          <a:bodyPr wrap="none">
            <a:spAutoFit/>
          </a:bodyPr>
          <a:lstStyle/>
          <a:p>
            <a:r>
              <a:rPr lang="en-US" sz="1600" dirty="0">
                <a:latin typeface="+mj-lt"/>
                <a:cs typeface="Lucida Sans Unicode"/>
              </a:rPr>
              <a:t>= 500 </a:t>
            </a:r>
            <a:r>
              <a:rPr lang="en-US" sz="1600" dirty="0" err="1">
                <a:latin typeface="+mj-lt"/>
                <a:cs typeface="Lucida Sans Unicode"/>
              </a:rPr>
              <a:t>sq</a:t>
            </a:r>
            <a:r>
              <a:rPr lang="en-US" sz="1600" dirty="0">
                <a:latin typeface="+mj-lt"/>
                <a:cs typeface="Lucida Sans Unicode"/>
              </a:rPr>
              <a:t> </a:t>
            </a:r>
            <a:r>
              <a:rPr lang="en-US" sz="1600" dirty="0" err="1">
                <a:latin typeface="+mj-lt"/>
                <a:cs typeface="Lucida Sans Unicode"/>
              </a:rPr>
              <a:t>ft</a:t>
            </a:r>
            <a:r>
              <a:rPr lang="en-US" sz="1600" dirty="0">
                <a:latin typeface="+mj-lt"/>
                <a:cs typeface="Lucida Sans Unicode"/>
              </a:rPr>
              <a:t>/day</a:t>
            </a:r>
            <a:endParaRPr lang="en-US" sz="1600" dirty="0">
              <a:latin typeface="+mj-lt"/>
            </a:endParaRPr>
          </a:p>
        </p:txBody>
      </p:sp>
      <p:sp>
        <p:nvSpPr>
          <p:cNvPr id="13" name="TextBox 12">
            <a:extLst>
              <a:ext uri="{FF2B5EF4-FFF2-40B4-BE49-F238E27FC236}">
                <a16:creationId xmlns:a16="http://schemas.microsoft.com/office/drawing/2014/main" id="{C4F8845B-CAD8-181A-740D-220CEBC61497}"/>
              </a:ext>
            </a:extLst>
          </p:cNvPr>
          <p:cNvSpPr txBox="1"/>
          <p:nvPr/>
        </p:nvSpPr>
        <p:spPr>
          <a:xfrm>
            <a:off x="7511490" y="1955117"/>
            <a:ext cx="2368534" cy="369332"/>
          </a:xfrm>
          <a:prstGeom prst="rect">
            <a:avLst/>
          </a:prstGeom>
          <a:noFill/>
        </p:spPr>
        <p:txBody>
          <a:bodyPr wrap="none" rtlCol="0">
            <a:spAutoFit/>
          </a:bodyPr>
          <a:lstStyle/>
          <a:p>
            <a:r>
              <a:rPr lang="en-US" dirty="0"/>
              <a:t>Painting Rate Legend</a:t>
            </a:r>
          </a:p>
        </p:txBody>
      </p:sp>
      <p:sp>
        <p:nvSpPr>
          <p:cNvPr id="33" name="TextBox 32">
            <a:extLst>
              <a:ext uri="{FF2B5EF4-FFF2-40B4-BE49-F238E27FC236}">
                <a16:creationId xmlns:a16="http://schemas.microsoft.com/office/drawing/2014/main" id="{82A0177F-5D5B-55F9-5BDD-7EE952BD6BDA}"/>
              </a:ext>
            </a:extLst>
          </p:cNvPr>
          <p:cNvSpPr txBox="1"/>
          <p:nvPr/>
        </p:nvSpPr>
        <p:spPr>
          <a:xfrm>
            <a:off x="8386648" y="5122852"/>
            <a:ext cx="2778325" cy="1569660"/>
          </a:xfrm>
          <a:prstGeom prst="rect">
            <a:avLst/>
          </a:prstGeom>
          <a:noFill/>
        </p:spPr>
        <p:txBody>
          <a:bodyPr wrap="none" rtlCol="0">
            <a:spAutoFit/>
          </a:bodyPr>
          <a:lstStyle/>
          <a:p>
            <a:r>
              <a:rPr lang="en-US" sz="9600" dirty="0"/>
              <a:t>(      )</a:t>
            </a:r>
          </a:p>
        </p:txBody>
      </p:sp>
      <p:sp>
        <p:nvSpPr>
          <p:cNvPr id="37" name="Rectangle 36">
            <a:extLst>
              <a:ext uri="{FF2B5EF4-FFF2-40B4-BE49-F238E27FC236}">
                <a16:creationId xmlns:a16="http://schemas.microsoft.com/office/drawing/2014/main" id="{8C134ED4-818B-7F89-8A76-DD04EAC5E7A8}"/>
              </a:ext>
            </a:extLst>
          </p:cNvPr>
          <p:cNvSpPr/>
          <p:nvPr/>
        </p:nvSpPr>
        <p:spPr>
          <a:xfrm>
            <a:off x="6246479" y="5830619"/>
            <a:ext cx="1037465" cy="338554"/>
          </a:xfrm>
          <a:prstGeom prst="rect">
            <a:avLst/>
          </a:prstGeom>
        </p:spPr>
        <p:txBody>
          <a:bodyPr wrap="none">
            <a:spAutoFit/>
          </a:bodyPr>
          <a:lstStyle/>
          <a:p>
            <a:pPr algn="ctr"/>
            <a:r>
              <a:rPr lang="en-US" sz="1600" dirty="0">
                <a:cs typeface="Lucida Sans Unicode"/>
              </a:rPr>
              <a:t>= 60 days</a:t>
            </a:r>
            <a:endParaRPr lang="en-US" sz="1600" dirty="0"/>
          </a:p>
        </p:txBody>
      </p:sp>
      <p:sp>
        <p:nvSpPr>
          <p:cNvPr id="38" name="Rectangle 37">
            <a:extLst>
              <a:ext uri="{FF2B5EF4-FFF2-40B4-BE49-F238E27FC236}">
                <a16:creationId xmlns:a16="http://schemas.microsoft.com/office/drawing/2014/main" id="{2BAF61BC-6D22-2356-9D8E-A585FACEF083}"/>
              </a:ext>
            </a:extLst>
          </p:cNvPr>
          <p:cNvSpPr/>
          <p:nvPr/>
        </p:nvSpPr>
        <p:spPr>
          <a:xfrm>
            <a:off x="11145258" y="5738405"/>
            <a:ext cx="846707" cy="338554"/>
          </a:xfrm>
          <a:prstGeom prst="rect">
            <a:avLst/>
          </a:prstGeom>
        </p:spPr>
        <p:txBody>
          <a:bodyPr wrap="none">
            <a:spAutoFit/>
          </a:bodyPr>
          <a:lstStyle/>
          <a:p>
            <a:pPr algn="ctr"/>
            <a:r>
              <a:rPr lang="en-US" sz="1600" dirty="0">
                <a:cs typeface="Lucida Sans Unicode"/>
              </a:rPr>
              <a:t>= 1 day</a:t>
            </a:r>
            <a:endParaRPr lang="en-US" sz="1600" dirty="0"/>
          </a:p>
        </p:txBody>
      </p:sp>
      <p:sp>
        <p:nvSpPr>
          <p:cNvPr id="39" name="TextBox 38">
            <a:extLst>
              <a:ext uri="{FF2B5EF4-FFF2-40B4-BE49-F238E27FC236}">
                <a16:creationId xmlns:a16="http://schemas.microsoft.com/office/drawing/2014/main" id="{3B08A0C7-DCA5-03EA-65CA-D6B15A07C33B}"/>
              </a:ext>
            </a:extLst>
          </p:cNvPr>
          <p:cNvSpPr txBox="1"/>
          <p:nvPr/>
        </p:nvSpPr>
        <p:spPr>
          <a:xfrm>
            <a:off x="7973450" y="5858239"/>
            <a:ext cx="543739" cy="369332"/>
          </a:xfrm>
          <a:prstGeom prst="rect">
            <a:avLst/>
          </a:prstGeom>
          <a:noFill/>
        </p:spPr>
        <p:txBody>
          <a:bodyPr wrap="none" rtlCol="0">
            <a:spAutoFit/>
          </a:bodyPr>
          <a:lstStyle/>
          <a:p>
            <a:r>
              <a:rPr lang="en-US"/>
              <a:t>60x</a:t>
            </a:r>
          </a:p>
        </p:txBody>
      </p:sp>
      <p:sp>
        <p:nvSpPr>
          <p:cNvPr id="40" name="Rectangle 39">
            <a:extLst>
              <a:ext uri="{FF2B5EF4-FFF2-40B4-BE49-F238E27FC236}">
                <a16:creationId xmlns:a16="http://schemas.microsoft.com/office/drawing/2014/main" id="{F3BA81DD-026C-52C0-EFCF-6AFA65C1C498}"/>
              </a:ext>
            </a:extLst>
          </p:cNvPr>
          <p:cNvSpPr/>
          <p:nvPr/>
        </p:nvSpPr>
        <p:spPr>
          <a:xfrm>
            <a:off x="217238" y="5662667"/>
            <a:ext cx="3926331" cy="584775"/>
          </a:xfrm>
          <a:prstGeom prst="rect">
            <a:avLst/>
          </a:prstGeom>
        </p:spPr>
        <p:txBody>
          <a:bodyPr wrap="none">
            <a:spAutoFit/>
          </a:bodyPr>
          <a:lstStyle/>
          <a:p>
            <a:pPr algn="ctr"/>
            <a:r>
              <a:rPr lang="en-US" sz="1600" dirty="0">
                <a:cs typeface="Lucida Sans Unicode"/>
              </a:rPr>
              <a:t>Time to completion is one day. Everyone</a:t>
            </a:r>
          </a:p>
          <a:p>
            <a:pPr algn="ctr"/>
            <a:r>
              <a:rPr lang="en-US" sz="1600" dirty="0">
                <a:cs typeface="Lucida Sans Unicode"/>
              </a:rPr>
              <a:t>involved provided 500 </a:t>
            </a:r>
            <a:r>
              <a:rPr lang="en-US" sz="1600" dirty="0" err="1">
                <a:cs typeface="Lucida Sans Unicode"/>
              </a:rPr>
              <a:t>sq</a:t>
            </a:r>
            <a:r>
              <a:rPr lang="en-US" sz="1600" dirty="0">
                <a:cs typeface="Lucida Sans Unicode"/>
              </a:rPr>
              <a:t> </a:t>
            </a:r>
            <a:r>
              <a:rPr lang="en-US" sz="1600" dirty="0" err="1">
                <a:cs typeface="Lucida Sans Unicode"/>
              </a:rPr>
              <a:t>ft</a:t>
            </a:r>
            <a:endParaRPr lang="en-US" sz="1600" dirty="0"/>
          </a:p>
        </p:txBody>
      </p:sp>
      <p:pic>
        <p:nvPicPr>
          <p:cNvPr id="41" name="Picture 40">
            <a:extLst>
              <a:ext uri="{FF2B5EF4-FFF2-40B4-BE49-F238E27FC236}">
                <a16:creationId xmlns:a16="http://schemas.microsoft.com/office/drawing/2014/main" id="{B1849749-E07A-6886-11B8-63A74DB6A24D}"/>
              </a:ext>
            </a:extLst>
          </p:cNvPr>
          <p:cNvPicPr>
            <a:picLocks noChangeAspect="1"/>
          </p:cNvPicPr>
          <p:nvPr/>
        </p:nvPicPr>
        <p:blipFill>
          <a:blip r:embed="rId5"/>
          <a:stretch>
            <a:fillRect/>
          </a:stretch>
        </p:blipFill>
        <p:spPr>
          <a:xfrm flipH="1">
            <a:off x="5492572" y="5555831"/>
            <a:ext cx="458642" cy="914400"/>
          </a:xfrm>
          <a:prstGeom prst="rect">
            <a:avLst/>
          </a:prstGeom>
        </p:spPr>
      </p:pic>
      <p:pic>
        <p:nvPicPr>
          <p:cNvPr id="42" name="Picture 41">
            <a:extLst>
              <a:ext uri="{FF2B5EF4-FFF2-40B4-BE49-F238E27FC236}">
                <a16:creationId xmlns:a16="http://schemas.microsoft.com/office/drawing/2014/main" id="{E3F9EC41-874B-5F42-18B9-E96649344602}"/>
              </a:ext>
            </a:extLst>
          </p:cNvPr>
          <p:cNvPicPr>
            <a:picLocks noChangeAspect="1"/>
          </p:cNvPicPr>
          <p:nvPr/>
        </p:nvPicPr>
        <p:blipFill>
          <a:blip r:embed="rId4"/>
          <a:stretch>
            <a:fillRect/>
          </a:stretch>
        </p:blipFill>
        <p:spPr>
          <a:xfrm>
            <a:off x="4251733" y="5555831"/>
            <a:ext cx="914400" cy="914400"/>
          </a:xfrm>
          <a:prstGeom prst="rect">
            <a:avLst/>
          </a:prstGeom>
        </p:spPr>
      </p:pic>
      <p:sp>
        <p:nvSpPr>
          <p:cNvPr id="43" name="Rectangle 42">
            <a:extLst>
              <a:ext uri="{FF2B5EF4-FFF2-40B4-BE49-F238E27FC236}">
                <a16:creationId xmlns:a16="http://schemas.microsoft.com/office/drawing/2014/main" id="{5B3767F4-95CC-D4C0-D4EA-194F4453D74C}"/>
              </a:ext>
            </a:extLst>
          </p:cNvPr>
          <p:cNvSpPr/>
          <p:nvPr/>
        </p:nvSpPr>
        <p:spPr>
          <a:xfrm>
            <a:off x="5033930" y="5828365"/>
            <a:ext cx="346570" cy="461665"/>
          </a:xfrm>
          <a:prstGeom prst="rect">
            <a:avLst/>
          </a:prstGeom>
        </p:spPr>
        <p:txBody>
          <a:bodyPr wrap="none">
            <a:spAutoFit/>
          </a:bodyPr>
          <a:lstStyle/>
          <a:p>
            <a:r>
              <a:rPr lang="en-US" sz="2400" dirty="0">
                <a:cs typeface="Lucida Sans Unicode"/>
              </a:rPr>
              <a:t>+</a:t>
            </a:r>
            <a:endParaRPr lang="en-US" sz="2400" dirty="0"/>
          </a:p>
        </p:txBody>
      </p:sp>
      <p:pic>
        <p:nvPicPr>
          <p:cNvPr id="44" name="Picture 43">
            <a:extLst>
              <a:ext uri="{FF2B5EF4-FFF2-40B4-BE49-F238E27FC236}">
                <a16:creationId xmlns:a16="http://schemas.microsoft.com/office/drawing/2014/main" id="{270D8D07-C740-E92B-5D1F-D0D7E36E58F6}"/>
              </a:ext>
            </a:extLst>
          </p:cNvPr>
          <p:cNvPicPr>
            <a:picLocks noChangeAspect="1"/>
          </p:cNvPicPr>
          <p:nvPr/>
        </p:nvPicPr>
        <p:blipFill>
          <a:blip r:embed="rId5"/>
          <a:stretch>
            <a:fillRect/>
          </a:stretch>
        </p:blipFill>
        <p:spPr>
          <a:xfrm flipH="1">
            <a:off x="10092986" y="5537753"/>
            <a:ext cx="458642" cy="914400"/>
          </a:xfrm>
          <a:prstGeom prst="rect">
            <a:avLst/>
          </a:prstGeom>
        </p:spPr>
      </p:pic>
      <p:pic>
        <p:nvPicPr>
          <p:cNvPr id="45" name="Picture 44">
            <a:extLst>
              <a:ext uri="{FF2B5EF4-FFF2-40B4-BE49-F238E27FC236}">
                <a16:creationId xmlns:a16="http://schemas.microsoft.com/office/drawing/2014/main" id="{A0C07C9F-3E79-D733-E6EE-2308E9BCAC14}"/>
              </a:ext>
            </a:extLst>
          </p:cNvPr>
          <p:cNvPicPr>
            <a:picLocks noChangeAspect="1"/>
          </p:cNvPicPr>
          <p:nvPr/>
        </p:nvPicPr>
        <p:blipFill>
          <a:blip r:embed="rId4"/>
          <a:stretch>
            <a:fillRect/>
          </a:stretch>
        </p:blipFill>
        <p:spPr>
          <a:xfrm>
            <a:off x="8852147" y="5537753"/>
            <a:ext cx="914400" cy="914400"/>
          </a:xfrm>
          <a:prstGeom prst="rect">
            <a:avLst/>
          </a:prstGeom>
        </p:spPr>
      </p:pic>
      <p:sp>
        <p:nvSpPr>
          <p:cNvPr id="46" name="Rectangle 45">
            <a:extLst>
              <a:ext uri="{FF2B5EF4-FFF2-40B4-BE49-F238E27FC236}">
                <a16:creationId xmlns:a16="http://schemas.microsoft.com/office/drawing/2014/main" id="{49A5A5BC-BB1A-CEB8-BD1D-E764240FADB0}"/>
              </a:ext>
            </a:extLst>
          </p:cNvPr>
          <p:cNvSpPr/>
          <p:nvPr/>
        </p:nvSpPr>
        <p:spPr>
          <a:xfrm>
            <a:off x="9634344" y="5810287"/>
            <a:ext cx="346570" cy="461665"/>
          </a:xfrm>
          <a:prstGeom prst="rect">
            <a:avLst/>
          </a:prstGeom>
        </p:spPr>
        <p:txBody>
          <a:bodyPr wrap="none">
            <a:spAutoFit/>
          </a:bodyPr>
          <a:lstStyle/>
          <a:p>
            <a:r>
              <a:rPr lang="en-US" sz="2400" dirty="0">
                <a:cs typeface="Lucida Sans Unicode"/>
              </a:rPr>
              <a:t>+</a:t>
            </a:r>
            <a:endParaRPr lang="en-US" sz="2400" dirty="0"/>
          </a:p>
        </p:txBody>
      </p:sp>
    </p:spTree>
    <p:extLst>
      <p:ext uri="{BB962C8B-B14F-4D97-AF65-F5344CB8AC3E}">
        <p14:creationId xmlns:p14="http://schemas.microsoft.com/office/powerpoint/2010/main" val="376932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4718-8D2A-9498-CAE5-491F688C8413}"/>
              </a:ext>
            </a:extLst>
          </p:cNvPr>
          <p:cNvSpPr>
            <a:spLocks noGrp="1"/>
          </p:cNvSpPr>
          <p:nvPr>
            <p:ph type="title"/>
          </p:nvPr>
        </p:nvSpPr>
        <p:spPr/>
        <p:txBody>
          <a:bodyPr/>
          <a:lstStyle/>
          <a:p>
            <a:r>
              <a:rPr lang="en-US" dirty="0"/>
              <a:t>Single House, More People (with impediments)</a:t>
            </a:r>
          </a:p>
        </p:txBody>
      </p:sp>
      <p:sp>
        <p:nvSpPr>
          <p:cNvPr id="3" name="Slide Number Placeholder 2">
            <a:extLst>
              <a:ext uri="{FF2B5EF4-FFF2-40B4-BE49-F238E27FC236}">
                <a16:creationId xmlns:a16="http://schemas.microsoft.com/office/drawing/2014/main" id="{4C84C67F-534B-7178-3E7F-500625CAFF9C}"/>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BBBC7B21-26DB-AB5C-F608-A65BC26DA062}"/>
              </a:ext>
            </a:extLst>
          </p:cNvPr>
          <p:cNvSpPr>
            <a:spLocks noGrp="1"/>
          </p:cNvSpPr>
          <p:nvPr>
            <p:ph sz="quarter" idx="11"/>
          </p:nvPr>
        </p:nvSpPr>
        <p:spPr>
          <a:xfrm>
            <a:off x="647700" y="1409700"/>
            <a:ext cx="11049000" cy="5042453"/>
          </a:xfrm>
        </p:spPr>
        <p:txBody>
          <a:bodyPr>
            <a:normAutofit/>
          </a:bodyPr>
          <a:lstStyle/>
          <a:p>
            <a:pPr marL="342900" indent="-342900">
              <a:buFont typeface="Arial" panose="020B0604020202020204" pitchFamily="34" charset="0"/>
              <a:buChar char="•"/>
            </a:pPr>
            <a:r>
              <a:rPr lang="en-US" dirty="0"/>
              <a:t>Sam’s team, who played basketball last night, have some injuries</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Limited paint brushes…</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Plenty of paint, poor loading capacity</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 coherent plan of attack</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endParaRPr lang="en-US" dirty="0"/>
          </a:p>
        </p:txBody>
      </p:sp>
      <p:sp>
        <p:nvSpPr>
          <p:cNvPr id="7" name="Rectangle 6">
            <a:extLst>
              <a:ext uri="{FF2B5EF4-FFF2-40B4-BE49-F238E27FC236}">
                <a16:creationId xmlns:a16="http://schemas.microsoft.com/office/drawing/2014/main" id="{2264517C-9CC1-A4E3-9985-7E44FE5971CB}"/>
              </a:ext>
            </a:extLst>
          </p:cNvPr>
          <p:cNvSpPr/>
          <p:nvPr/>
        </p:nvSpPr>
        <p:spPr>
          <a:xfrm>
            <a:off x="9848163" y="1012977"/>
            <a:ext cx="1435521" cy="338554"/>
          </a:xfrm>
          <a:prstGeom prst="rect">
            <a:avLst/>
          </a:prstGeom>
        </p:spPr>
        <p:txBody>
          <a:bodyPr wrap="none">
            <a:spAutoFit/>
          </a:bodyPr>
          <a:lstStyle/>
          <a:p>
            <a:r>
              <a:rPr lang="en-US" sz="1600" dirty="0">
                <a:latin typeface="+mj-lt"/>
                <a:cs typeface="Lucida Sans Unicode"/>
              </a:rPr>
              <a:t>= 500 </a:t>
            </a:r>
            <a:r>
              <a:rPr lang="en-US" sz="1600" dirty="0" err="1">
                <a:latin typeface="+mj-lt"/>
                <a:cs typeface="Lucida Sans Unicode"/>
              </a:rPr>
              <a:t>sq</a:t>
            </a:r>
            <a:r>
              <a:rPr lang="en-US" sz="1600" dirty="0">
                <a:latin typeface="+mj-lt"/>
                <a:cs typeface="Lucida Sans Unicode"/>
              </a:rPr>
              <a:t> </a:t>
            </a:r>
            <a:r>
              <a:rPr lang="en-US" sz="1600" dirty="0" err="1">
                <a:latin typeface="+mj-lt"/>
                <a:cs typeface="Lucida Sans Unicode"/>
              </a:rPr>
              <a:t>ft</a:t>
            </a:r>
            <a:r>
              <a:rPr lang="en-US" sz="1600" dirty="0">
                <a:latin typeface="+mj-lt"/>
                <a:cs typeface="Lucida Sans Unicode"/>
              </a:rPr>
              <a:t>/day</a:t>
            </a:r>
            <a:endParaRPr lang="en-US" sz="1600" dirty="0">
              <a:latin typeface="+mj-lt"/>
            </a:endParaRPr>
          </a:p>
        </p:txBody>
      </p:sp>
      <p:sp>
        <p:nvSpPr>
          <p:cNvPr id="14" name="Rectangle 13">
            <a:extLst>
              <a:ext uri="{FF2B5EF4-FFF2-40B4-BE49-F238E27FC236}">
                <a16:creationId xmlns:a16="http://schemas.microsoft.com/office/drawing/2014/main" id="{055A1CA9-997E-E453-4816-6C6DB25D1BF5}"/>
              </a:ext>
            </a:extLst>
          </p:cNvPr>
          <p:cNvSpPr/>
          <p:nvPr/>
        </p:nvSpPr>
        <p:spPr>
          <a:xfrm>
            <a:off x="9436383" y="855802"/>
            <a:ext cx="2107917" cy="11077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FEB13B1-D775-FAF3-F967-27AA469F6054}"/>
              </a:ext>
            </a:extLst>
          </p:cNvPr>
          <p:cNvPicPr>
            <a:picLocks noChangeAspect="1"/>
          </p:cNvPicPr>
          <p:nvPr/>
        </p:nvPicPr>
        <p:blipFill>
          <a:blip r:embed="rId2"/>
          <a:stretch>
            <a:fillRect/>
          </a:stretch>
        </p:blipFill>
        <p:spPr>
          <a:xfrm>
            <a:off x="9504903" y="929667"/>
            <a:ext cx="457200" cy="457200"/>
          </a:xfrm>
          <a:prstGeom prst="rect">
            <a:avLst/>
          </a:prstGeom>
        </p:spPr>
      </p:pic>
      <p:pic>
        <p:nvPicPr>
          <p:cNvPr id="16" name="Picture 15">
            <a:extLst>
              <a:ext uri="{FF2B5EF4-FFF2-40B4-BE49-F238E27FC236}">
                <a16:creationId xmlns:a16="http://schemas.microsoft.com/office/drawing/2014/main" id="{EFDF74F0-6DF1-8151-6956-4F2374DA7C33}"/>
              </a:ext>
            </a:extLst>
          </p:cNvPr>
          <p:cNvPicPr>
            <a:picLocks noChangeAspect="1"/>
          </p:cNvPicPr>
          <p:nvPr/>
        </p:nvPicPr>
        <p:blipFill>
          <a:blip r:embed="rId3"/>
          <a:stretch>
            <a:fillRect/>
          </a:stretch>
        </p:blipFill>
        <p:spPr>
          <a:xfrm flipH="1">
            <a:off x="9618842" y="1444412"/>
            <a:ext cx="229321" cy="457200"/>
          </a:xfrm>
          <a:prstGeom prst="rect">
            <a:avLst/>
          </a:prstGeom>
        </p:spPr>
      </p:pic>
      <p:sp>
        <p:nvSpPr>
          <p:cNvPr id="17" name="Rectangle 16">
            <a:extLst>
              <a:ext uri="{FF2B5EF4-FFF2-40B4-BE49-F238E27FC236}">
                <a16:creationId xmlns:a16="http://schemas.microsoft.com/office/drawing/2014/main" id="{70351F90-7F11-0C66-1FDD-42D8CA7EA8B8}"/>
              </a:ext>
            </a:extLst>
          </p:cNvPr>
          <p:cNvSpPr/>
          <p:nvPr/>
        </p:nvSpPr>
        <p:spPr>
          <a:xfrm>
            <a:off x="9905108" y="1503735"/>
            <a:ext cx="1435521" cy="338554"/>
          </a:xfrm>
          <a:prstGeom prst="rect">
            <a:avLst/>
          </a:prstGeom>
        </p:spPr>
        <p:txBody>
          <a:bodyPr wrap="none">
            <a:spAutoFit/>
          </a:bodyPr>
          <a:lstStyle/>
          <a:p>
            <a:r>
              <a:rPr lang="en-US" sz="1600" dirty="0">
                <a:latin typeface="+mj-lt"/>
                <a:cs typeface="Lucida Sans Unicode"/>
              </a:rPr>
              <a:t>= 500 </a:t>
            </a:r>
            <a:r>
              <a:rPr lang="en-US" sz="1600" dirty="0" err="1">
                <a:latin typeface="+mj-lt"/>
                <a:cs typeface="Lucida Sans Unicode"/>
              </a:rPr>
              <a:t>sq</a:t>
            </a:r>
            <a:r>
              <a:rPr lang="en-US" sz="1600" dirty="0">
                <a:latin typeface="+mj-lt"/>
                <a:cs typeface="Lucida Sans Unicode"/>
              </a:rPr>
              <a:t> </a:t>
            </a:r>
            <a:r>
              <a:rPr lang="en-US" sz="1600" dirty="0" err="1">
                <a:latin typeface="+mj-lt"/>
                <a:cs typeface="Lucida Sans Unicode"/>
              </a:rPr>
              <a:t>ft</a:t>
            </a:r>
            <a:r>
              <a:rPr lang="en-US" sz="1600" dirty="0">
                <a:latin typeface="+mj-lt"/>
                <a:cs typeface="Lucida Sans Unicode"/>
              </a:rPr>
              <a:t>/day</a:t>
            </a:r>
            <a:endParaRPr lang="en-US" sz="1600" dirty="0">
              <a:latin typeface="+mj-lt"/>
            </a:endParaRPr>
          </a:p>
        </p:txBody>
      </p:sp>
      <p:sp>
        <p:nvSpPr>
          <p:cNvPr id="18" name="TextBox 17">
            <a:extLst>
              <a:ext uri="{FF2B5EF4-FFF2-40B4-BE49-F238E27FC236}">
                <a16:creationId xmlns:a16="http://schemas.microsoft.com/office/drawing/2014/main" id="{84865D4F-CDC3-8FDC-C93F-19994386DCDD}"/>
              </a:ext>
            </a:extLst>
          </p:cNvPr>
          <p:cNvSpPr txBox="1"/>
          <p:nvPr/>
        </p:nvSpPr>
        <p:spPr>
          <a:xfrm>
            <a:off x="9175766" y="1934466"/>
            <a:ext cx="2368534" cy="369332"/>
          </a:xfrm>
          <a:prstGeom prst="rect">
            <a:avLst/>
          </a:prstGeom>
          <a:noFill/>
        </p:spPr>
        <p:txBody>
          <a:bodyPr wrap="none" rtlCol="0">
            <a:spAutoFit/>
          </a:bodyPr>
          <a:lstStyle/>
          <a:p>
            <a:r>
              <a:rPr lang="en-US" dirty="0"/>
              <a:t>Painting Rate Legend</a:t>
            </a:r>
          </a:p>
        </p:txBody>
      </p:sp>
      <p:pic>
        <p:nvPicPr>
          <p:cNvPr id="23" name="Picture 22">
            <a:extLst>
              <a:ext uri="{FF2B5EF4-FFF2-40B4-BE49-F238E27FC236}">
                <a16:creationId xmlns:a16="http://schemas.microsoft.com/office/drawing/2014/main" id="{E3F97A6D-06E7-F2A6-37C0-D166EC8D0F60}"/>
              </a:ext>
            </a:extLst>
          </p:cNvPr>
          <p:cNvPicPr>
            <a:picLocks noChangeAspect="1"/>
          </p:cNvPicPr>
          <p:nvPr/>
        </p:nvPicPr>
        <p:blipFill rotWithShape="1">
          <a:blip r:embed="rId4"/>
          <a:srcRect l="27550" r="29593"/>
          <a:stretch/>
        </p:blipFill>
        <p:spPr>
          <a:xfrm rot="5400000">
            <a:off x="2427860" y="2644861"/>
            <a:ext cx="609600" cy="1422400"/>
          </a:xfrm>
          <a:prstGeom prst="rect">
            <a:avLst/>
          </a:prstGeom>
        </p:spPr>
      </p:pic>
      <p:sp>
        <p:nvSpPr>
          <p:cNvPr id="24" name="Rectangle 23">
            <a:extLst>
              <a:ext uri="{FF2B5EF4-FFF2-40B4-BE49-F238E27FC236}">
                <a16:creationId xmlns:a16="http://schemas.microsoft.com/office/drawing/2014/main" id="{8CE5DE58-39CA-DB51-D632-A17FBA02CCDA}"/>
              </a:ext>
            </a:extLst>
          </p:cNvPr>
          <p:cNvSpPr/>
          <p:nvPr/>
        </p:nvSpPr>
        <p:spPr>
          <a:xfrm>
            <a:off x="2893643" y="4494360"/>
            <a:ext cx="184731" cy="461665"/>
          </a:xfrm>
          <a:prstGeom prst="rect">
            <a:avLst/>
          </a:prstGeom>
        </p:spPr>
        <p:txBody>
          <a:bodyPr wrap="none">
            <a:spAutoFit/>
          </a:bodyPr>
          <a:lstStyle/>
          <a:p>
            <a:endParaRPr lang="en-US" sz="2400" dirty="0"/>
          </a:p>
        </p:txBody>
      </p:sp>
      <p:pic>
        <p:nvPicPr>
          <p:cNvPr id="25" name="Picture 24">
            <a:extLst>
              <a:ext uri="{FF2B5EF4-FFF2-40B4-BE49-F238E27FC236}">
                <a16:creationId xmlns:a16="http://schemas.microsoft.com/office/drawing/2014/main" id="{115202F8-1B03-BC31-9DF9-0229FE0C94EE}"/>
              </a:ext>
            </a:extLst>
          </p:cNvPr>
          <p:cNvPicPr>
            <a:picLocks noChangeAspect="1"/>
          </p:cNvPicPr>
          <p:nvPr/>
        </p:nvPicPr>
        <p:blipFill rotWithShape="1">
          <a:blip r:embed="rId5"/>
          <a:srcRect l="16615" t="15641" r="9916" b="12500"/>
          <a:stretch/>
        </p:blipFill>
        <p:spPr>
          <a:xfrm>
            <a:off x="1482460" y="4619758"/>
            <a:ext cx="286309" cy="365760"/>
          </a:xfrm>
          <a:prstGeom prst="rect">
            <a:avLst/>
          </a:prstGeom>
        </p:spPr>
      </p:pic>
      <p:pic>
        <p:nvPicPr>
          <p:cNvPr id="26" name="Picture 25">
            <a:extLst>
              <a:ext uri="{FF2B5EF4-FFF2-40B4-BE49-F238E27FC236}">
                <a16:creationId xmlns:a16="http://schemas.microsoft.com/office/drawing/2014/main" id="{61AD0C7C-89D3-BB8A-4FB2-8102173FFFAE}"/>
              </a:ext>
            </a:extLst>
          </p:cNvPr>
          <p:cNvPicPr>
            <a:picLocks noChangeAspect="1"/>
          </p:cNvPicPr>
          <p:nvPr/>
        </p:nvPicPr>
        <p:blipFill rotWithShape="1">
          <a:blip r:embed="rId5"/>
          <a:srcRect l="16615" t="15641" r="9916" b="12500"/>
          <a:stretch/>
        </p:blipFill>
        <p:spPr>
          <a:xfrm>
            <a:off x="1735151" y="4403557"/>
            <a:ext cx="286309" cy="365760"/>
          </a:xfrm>
          <a:prstGeom prst="rect">
            <a:avLst/>
          </a:prstGeom>
        </p:spPr>
      </p:pic>
      <p:pic>
        <p:nvPicPr>
          <p:cNvPr id="27" name="Picture 26">
            <a:extLst>
              <a:ext uri="{FF2B5EF4-FFF2-40B4-BE49-F238E27FC236}">
                <a16:creationId xmlns:a16="http://schemas.microsoft.com/office/drawing/2014/main" id="{CC3208D3-FBB2-A0DC-36A0-4109FA55C8BE}"/>
              </a:ext>
            </a:extLst>
          </p:cNvPr>
          <p:cNvPicPr>
            <a:picLocks noChangeAspect="1"/>
          </p:cNvPicPr>
          <p:nvPr/>
        </p:nvPicPr>
        <p:blipFill rotWithShape="1">
          <a:blip r:embed="rId5"/>
          <a:srcRect l="16615" t="15641" r="9916" b="12500"/>
          <a:stretch/>
        </p:blipFill>
        <p:spPr>
          <a:xfrm>
            <a:off x="1851398" y="4650496"/>
            <a:ext cx="286309" cy="365760"/>
          </a:xfrm>
          <a:prstGeom prst="rect">
            <a:avLst/>
          </a:prstGeom>
        </p:spPr>
      </p:pic>
      <p:pic>
        <p:nvPicPr>
          <p:cNvPr id="28" name="Picture 27">
            <a:extLst>
              <a:ext uri="{FF2B5EF4-FFF2-40B4-BE49-F238E27FC236}">
                <a16:creationId xmlns:a16="http://schemas.microsoft.com/office/drawing/2014/main" id="{00E40A82-33CE-7159-E6AF-D8899A3B8F61}"/>
              </a:ext>
            </a:extLst>
          </p:cNvPr>
          <p:cNvPicPr>
            <a:picLocks noChangeAspect="1"/>
          </p:cNvPicPr>
          <p:nvPr/>
        </p:nvPicPr>
        <p:blipFill rotWithShape="1">
          <a:blip r:embed="rId5"/>
          <a:srcRect l="16615" t="15641" r="9916" b="12500"/>
          <a:stretch/>
        </p:blipFill>
        <p:spPr>
          <a:xfrm>
            <a:off x="1157517" y="4890582"/>
            <a:ext cx="286309" cy="365760"/>
          </a:xfrm>
          <a:prstGeom prst="rect">
            <a:avLst/>
          </a:prstGeom>
        </p:spPr>
      </p:pic>
      <p:pic>
        <p:nvPicPr>
          <p:cNvPr id="29" name="Picture 28">
            <a:extLst>
              <a:ext uri="{FF2B5EF4-FFF2-40B4-BE49-F238E27FC236}">
                <a16:creationId xmlns:a16="http://schemas.microsoft.com/office/drawing/2014/main" id="{D5561880-2068-EFF7-D814-324228A55809}"/>
              </a:ext>
            </a:extLst>
          </p:cNvPr>
          <p:cNvPicPr>
            <a:picLocks noChangeAspect="1"/>
          </p:cNvPicPr>
          <p:nvPr/>
        </p:nvPicPr>
        <p:blipFill rotWithShape="1">
          <a:blip r:embed="rId5"/>
          <a:srcRect l="16615" t="15641" r="9916" b="12500"/>
          <a:stretch/>
        </p:blipFill>
        <p:spPr>
          <a:xfrm>
            <a:off x="1981360" y="4938359"/>
            <a:ext cx="286309" cy="365760"/>
          </a:xfrm>
          <a:prstGeom prst="rect">
            <a:avLst/>
          </a:prstGeom>
        </p:spPr>
      </p:pic>
      <p:pic>
        <p:nvPicPr>
          <p:cNvPr id="30" name="Picture 29">
            <a:extLst>
              <a:ext uri="{FF2B5EF4-FFF2-40B4-BE49-F238E27FC236}">
                <a16:creationId xmlns:a16="http://schemas.microsoft.com/office/drawing/2014/main" id="{F5AE8638-4877-A95E-765A-1B72F033CADC}"/>
              </a:ext>
            </a:extLst>
          </p:cNvPr>
          <p:cNvPicPr>
            <a:picLocks noChangeAspect="1"/>
          </p:cNvPicPr>
          <p:nvPr/>
        </p:nvPicPr>
        <p:blipFill rotWithShape="1">
          <a:blip r:embed="rId5"/>
          <a:srcRect l="16615" t="15641" r="9916" b="12500"/>
          <a:stretch/>
        </p:blipFill>
        <p:spPr>
          <a:xfrm>
            <a:off x="1542253" y="4908801"/>
            <a:ext cx="286309" cy="365760"/>
          </a:xfrm>
          <a:prstGeom prst="rect">
            <a:avLst/>
          </a:prstGeom>
        </p:spPr>
      </p:pic>
      <p:pic>
        <p:nvPicPr>
          <p:cNvPr id="31" name="Picture 30">
            <a:extLst>
              <a:ext uri="{FF2B5EF4-FFF2-40B4-BE49-F238E27FC236}">
                <a16:creationId xmlns:a16="http://schemas.microsoft.com/office/drawing/2014/main" id="{5DDD57B0-6F9F-61D7-D5B9-5D8B84807BF3}"/>
              </a:ext>
            </a:extLst>
          </p:cNvPr>
          <p:cNvPicPr>
            <a:picLocks noChangeAspect="1"/>
          </p:cNvPicPr>
          <p:nvPr/>
        </p:nvPicPr>
        <p:blipFill>
          <a:blip r:embed="rId3"/>
          <a:stretch>
            <a:fillRect/>
          </a:stretch>
        </p:blipFill>
        <p:spPr>
          <a:xfrm flipH="1">
            <a:off x="2418113" y="4659856"/>
            <a:ext cx="229321" cy="457200"/>
          </a:xfrm>
          <a:prstGeom prst="rect">
            <a:avLst/>
          </a:prstGeom>
        </p:spPr>
      </p:pic>
      <p:pic>
        <p:nvPicPr>
          <p:cNvPr id="32" name="Picture 31">
            <a:extLst>
              <a:ext uri="{FF2B5EF4-FFF2-40B4-BE49-F238E27FC236}">
                <a16:creationId xmlns:a16="http://schemas.microsoft.com/office/drawing/2014/main" id="{35CD1C47-3A51-480E-154D-71CFD2109DAA}"/>
              </a:ext>
            </a:extLst>
          </p:cNvPr>
          <p:cNvPicPr>
            <a:picLocks noChangeAspect="1"/>
          </p:cNvPicPr>
          <p:nvPr/>
        </p:nvPicPr>
        <p:blipFill>
          <a:blip r:embed="rId3"/>
          <a:stretch>
            <a:fillRect/>
          </a:stretch>
        </p:blipFill>
        <p:spPr>
          <a:xfrm flipH="1">
            <a:off x="2784768" y="4583654"/>
            <a:ext cx="229321" cy="457200"/>
          </a:xfrm>
          <a:prstGeom prst="rect">
            <a:avLst/>
          </a:prstGeom>
        </p:spPr>
      </p:pic>
      <p:pic>
        <p:nvPicPr>
          <p:cNvPr id="34" name="Picture 33">
            <a:extLst>
              <a:ext uri="{FF2B5EF4-FFF2-40B4-BE49-F238E27FC236}">
                <a16:creationId xmlns:a16="http://schemas.microsoft.com/office/drawing/2014/main" id="{7ADF5F3B-C5AE-4B71-17E4-F58CEEA42F02}"/>
              </a:ext>
            </a:extLst>
          </p:cNvPr>
          <p:cNvPicPr>
            <a:picLocks noChangeAspect="1"/>
          </p:cNvPicPr>
          <p:nvPr/>
        </p:nvPicPr>
        <p:blipFill>
          <a:blip r:embed="rId3"/>
          <a:stretch>
            <a:fillRect/>
          </a:stretch>
        </p:blipFill>
        <p:spPr>
          <a:xfrm flipH="1">
            <a:off x="3151423" y="4420370"/>
            <a:ext cx="229321" cy="457200"/>
          </a:xfrm>
          <a:prstGeom prst="rect">
            <a:avLst/>
          </a:prstGeom>
        </p:spPr>
      </p:pic>
      <p:pic>
        <p:nvPicPr>
          <p:cNvPr id="35" name="Picture 34">
            <a:extLst>
              <a:ext uri="{FF2B5EF4-FFF2-40B4-BE49-F238E27FC236}">
                <a16:creationId xmlns:a16="http://schemas.microsoft.com/office/drawing/2014/main" id="{FC7C53A4-58B2-D48E-1D9A-010D7A3DC49B}"/>
              </a:ext>
            </a:extLst>
          </p:cNvPr>
          <p:cNvPicPr>
            <a:picLocks noChangeAspect="1"/>
          </p:cNvPicPr>
          <p:nvPr/>
        </p:nvPicPr>
        <p:blipFill>
          <a:blip r:embed="rId3"/>
          <a:stretch>
            <a:fillRect/>
          </a:stretch>
        </p:blipFill>
        <p:spPr>
          <a:xfrm flipH="1">
            <a:off x="3504336" y="4307331"/>
            <a:ext cx="229321" cy="457200"/>
          </a:xfrm>
          <a:prstGeom prst="rect">
            <a:avLst/>
          </a:prstGeom>
        </p:spPr>
      </p:pic>
      <p:sp>
        <p:nvSpPr>
          <p:cNvPr id="36" name="TextBox 35">
            <a:extLst>
              <a:ext uri="{FF2B5EF4-FFF2-40B4-BE49-F238E27FC236}">
                <a16:creationId xmlns:a16="http://schemas.microsoft.com/office/drawing/2014/main" id="{6622997B-4921-3AF8-0481-245580CAB0C4}"/>
              </a:ext>
            </a:extLst>
          </p:cNvPr>
          <p:cNvSpPr txBox="1"/>
          <p:nvPr/>
        </p:nvSpPr>
        <p:spPr>
          <a:xfrm>
            <a:off x="4028922" y="4738933"/>
            <a:ext cx="354584" cy="369332"/>
          </a:xfrm>
          <a:prstGeom prst="rect">
            <a:avLst/>
          </a:prstGeom>
          <a:noFill/>
        </p:spPr>
        <p:txBody>
          <a:bodyPr wrap="none" rtlCol="0">
            <a:spAutoFit/>
          </a:bodyPr>
          <a:lstStyle/>
          <a:p>
            <a:r>
              <a:rPr lang="en-US" dirty="0"/>
              <a:t>…</a:t>
            </a:r>
          </a:p>
        </p:txBody>
      </p:sp>
      <p:pic>
        <p:nvPicPr>
          <p:cNvPr id="47" name="Picture 46">
            <a:extLst>
              <a:ext uri="{FF2B5EF4-FFF2-40B4-BE49-F238E27FC236}">
                <a16:creationId xmlns:a16="http://schemas.microsoft.com/office/drawing/2014/main" id="{BB0C4A56-0343-6999-BDB6-7AD716D63035}"/>
              </a:ext>
            </a:extLst>
          </p:cNvPr>
          <p:cNvPicPr>
            <a:picLocks noChangeAspect="1"/>
          </p:cNvPicPr>
          <p:nvPr/>
        </p:nvPicPr>
        <p:blipFill>
          <a:blip r:embed="rId3"/>
          <a:stretch>
            <a:fillRect/>
          </a:stretch>
        </p:blipFill>
        <p:spPr>
          <a:xfrm flipH="1">
            <a:off x="3853006" y="4449439"/>
            <a:ext cx="229321" cy="457200"/>
          </a:xfrm>
          <a:prstGeom prst="rect">
            <a:avLst/>
          </a:prstGeom>
        </p:spPr>
      </p:pic>
      <p:pic>
        <p:nvPicPr>
          <p:cNvPr id="48" name="Picture 47">
            <a:extLst>
              <a:ext uri="{FF2B5EF4-FFF2-40B4-BE49-F238E27FC236}">
                <a16:creationId xmlns:a16="http://schemas.microsoft.com/office/drawing/2014/main" id="{D103B398-F226-A0DD-88BB-AC266A45FCE2}"/>
              </a:ext>
            </a:extLst>
          </p:cNvPr>
          <p:cNvPicPr>
            <a:picLocks noChangeAspect="1"/>
          </p:cNvPicPr>
          <p:nvPr/>
        </p:nvPicPr>
        <p:blipFill>
          <a:blip r:embed="rId3"/>
          <a:stretch>
            <a:fillRect/>
          </a:stretch>
        </p:blipFill>
        <p:spPr>
          <a:xfrm flipH="1">
            <a:off x="4342462" y="4755709"/>
            <a:ext cx="229321" cy="457200"/>
          </a:xfrm>
          <a:prstGeom prst="rect">
            <a:avLst/>
          </a:prstGeom>
        </p:spPr>
      </p:pic>
      <p:pic>
        <p:nvPicPr>
          <p:cNvPr id="49" name="Picture 48">
            <a:extLst>
              <a:ext uri="{FF2B5EF4-FFF2-40B4-BE49-F238E27FC236}">
                <a16:creationId xmlns:a16="http://schemas.microsoft.com/office/drawing/2014/main" id="{A6700E61-637C-CAA9-C43A-D4500247B3E5}"/>
              </a:ext>
            </a:extLst>
          </p:cNvPr>
          <p:cNvPicPr>
            <a:picLocks noChangeAspect="1"/>
          </p:cNvPicPr>
          <p:nvPr/>
        </p:nvPicPr>
        <p:blipFill>
          <a:blip r:embed="rId6"/>
          <a:stretch>
            <a:fillRect/>
          </a:stretch>
        </p:blipFill>
        <p:spPr>
          <a:xfrm>
            <a:off x="2101707" y="5957201"/>
            <a:ext cx="926603" cy="696748"/>
          </a:xfrm>
          <a:prstGeom prst="rect">
            <a:avLst/>
          </a:prstGeom>
        </p:spPr>
      </p:pic>
      <p:pic>
        <p:nvPicPr>
          <p:cNvPr id="58" name="Picture 57">
            <a:extLst>
              <a:ext uri="{FF2B5EF4-FFF2-40B4-BE49-F238E27FC236}">
                <a16:creationId xmlns:a16="http://schemas.microsoft.com/office/drawing/2014/main" id="{D45B132C-4EF0-8EFB-D3E7-45C9C2E7D8DE}"/>
              </a:ext>
            </a:extLst>
          </p:cNvPr>
          <p:cNvPicPr>
            <a:picLocks noChangeAspect="1"/>
          </p:cNvPicPr>
          <p:nvPr/>
        </p:nvPicPr>
        <p:blipFill>
          <a:blip r:embed="rId7"/>
          <a:stretch>
            <a:fillRect/>
          </a:stretch>
        </p:blipFill>
        <p:spPr>
          <a:xfrm>
            <a:off x="6175746" y="2656812"/>
            <a:ext cx="3915095" cy="2527205"/>
          </a:xfrm>
          <a:prstGeom prst="rect">
            <a:avLst/>
          </a:prstGeom>
        </p:spPr>
      </p:pic>
      <p:sp>
        <p:nvSpPr>
          <p:cNvPr id="60" name="Rectangle 59">
            <a:extLst>
              <a:ext uri="{FF2B5EF4-FFF2-40B4-BE49-F238E27FC236}">
                <a16:creationId xmlns:a16="http://schemas.microsoft.com/office/drawing/2014/main" id="{58148BF2-56EB-7FAB-E5B9-15435B8809A9}"/>
              </a:ext>
            </a:extLst>
          </p:cNvPr>
          <p:cNvSpPr/>
          <p:nvPr/>
        </p:nvSpPr>
        <p:spPr>
          <a:xfrm>
            <a:off x="6045001" y="5843754"/>
            <a:ext cx="1037465" cy="338554"/>
          </a:xfrm>
          <a:prstGeom prst="rect">
            <a:avLst/>
          </a:prstGeom>
        </p:spPr>
        <p:txBody>
          <a:bodyPr wrap="none">
            <a:spAutoFit/>
          </a:bodyPr>
          <a:lstStyle/>
          <a:p>
            <a:pPr algn="ctr"/>
            <a:r>
              <a:rPr lang="en-US" sz="1600" dirty="0">
                <a:cs typeface="Lucida Sans Unicode"/>
              </a:rPr>
              <a:t>= 60 days</a:t>
            </a:r>
            <a:endParaRPr lang="en-US" sz="1600" dirty="0"/>
          </a:p>
        </p:txBody>
      </p:sp>
      <p:pic>
        <p:nvPicPr>
          <p:cNvPr id="63" name="Picture 62">
            <a:extLst>
              <a:ext uri="{FF2B5EF4-FFF2-40B4-BE49-F238E27FC236}">
                <a16:creationId xmlns:a16="http://schemas.microsoft.com/office/drawing/2014/main" id="{8F373729-2931-DA0E-1307-9AFB115BBD69}"/>
              </a:ext>
            </a:extLst>
          </p:cNvPr>
          <p:cNvPicPr>
            <a:picLocks noChangeAspect="1"/>
          </p:cNvPicPr>
          <p:nvPr/>
        </p:nvPicPr>
        <p:blipFill>
          <a:blip r:embed="rId3"/>
          <a:stretch>
            <a:fillRect/>
          </a:stretch>
        </p:blipFill>
        <p:spPr>
          <a:xfrm flipH="1">
            <a:off x="5415082" y="5555831"/>
            <a:ext cx="458642" cy="914400"/>
          </a:xfrm>
          <a:prstGeom prst="rect">
            <a:avLst/>
          </a:prstGeom>
        </p:spPr>
      </p:pic>
      <p:pic>
        <p:nvPicPr>
          <p:cNvPr id="64" name="Picture 63">
            <a:extLst>
              <a:ext uri="{FF2B5EF4-FFF2-40B4-BE49-F238E27FC236}">
                <a16:creationId xmlns:a16="http://schemas.microsoft.com/office/drawing/2014/main" id="{44BE3DC2-5C98-43B7-B29D-C1215566016E}"/>
              </a:ext>
            </a:extLst>
          </p:cNvPr>
          <p:cNvPicPr>
            <a:picLocks noChangeAspect="1"/>
          </p:cNvPicPr>
          <p:nvPr/>
        </p:nvPicPr>
        <p:blipFill>
          <a:blip r:embed="rId2"/>
          <a:stretch>
            <a:fillRect/>
          </a:stretch>
        </p:blipFill>
        <p:spPr>
          <a:xfrm>
            <a:off x="4251733" y="5555831"/>
            <a:ext cx="914400" cy="914400"/>
          </a:xfrm>
          <a:prstGeom prst="rect">
            <a:avLst/>
          </a:prstGeom>
        </p:spPr>
      </p:pic>
      <p:sp>
        <p:nvSpPr>
          <p:cNvPr id="65" name="Rectangle 64">
            <a:extLst>
              <a:ext uri="{FF2B5EF4-FFF2-40B4-BE49-F238E27FC236}">
                <a16:creationId xmlns:a16="http://schemas.microsoft.com/office/drawing/2014/main" id="{92CC8D3C-0193-E683-C395-579F806DE439}"/>
              </a:ext>
            </a:extLst>
          </p:cNvPr>
          <p:cNvSpPr/>
          <p:nvPr/>
        </p:nvSpPr>
        <p:spPr>
          <a:xfrm>
            <a:off x="5033930" y="5782199"/>
            <a:ext cx="346570" cy="461665"/>
          </a:xfrm>
          <a:prstGeom prst="rect">
            <a:avLst/>
          </a:prstGeom>
        </p:spPr>
        <p:txBody>
          <a:bodyPr wrap="none">
            <a:spAutoFit/>
          </a:bodyPr>
          <a:lstStyle/>
          <a:p>
            <a:r>
              <a:rPr lang="en-US" sz="2400" dirty="0">
                <a:cs typeface="Lucida Sans Unicode"/>
              </a:rPr>
              <a:t>+</a:t>
            </a:r>
            <a:endParaRPr lang="en-US" sz="2400" dirty="0"/>
          </a:p>
        </p:txBody>
      </p:sp>
      <p:sp>
        <p:nvSpPr>
          <p:cNvPr id="68" name="Rectangle 67">
            <a:extLst>
              <a:ext uri="{FF2B5EF4-FFF2-40B4-BE49-F238E27FC236}">
                <a16:creationId xmlns:a16="http://schemas.microsoft.com/office/drawing/2014/main" id="{BC2BEEA2-F79E-1F5F-BC73-6A6BFAD9F6CA}"/>
              </a:ext>
            </a:extLst>
          </p:cNvPr>
          <p:cNvSpPr/>
          <p:nvPr/>
        </p:nvSpPr>
        <p:spPr>
          <a:xfrm>
            <a:off x="8859425" y="5779291"/>
            <a:ext cx="346570" cy="461665"/>
          </a:xfrm>
          <a:prstGeom prst="rect">
            <a:avLst/>
          </a:prstGeom>
        </p:spPr>
        <p:txBody>
          <a:bodyPr wrap="none">
            <a:spAutoFit/>
          </a:bodyPr>
          <a:lstStyle/>
          <a:p>
            <a:r>
              <a:rPr lang="en-US" sz="2400" dirty="0">
                <a:cs typeface="Lucida Sans Unicode"/>
              </a:rPr>
              <a:t>+</a:t>
            </a:r>
            <a:endParaRPr lang="en-US" sz="2400" dirty="0"/>
          </a:p>
        </p:txBody>
      </p:sp>
      <p:pic>
        <p:nvPicPr>
          <p:cNvPr id="69" name="Picture 68">
            <a:extLst>
              <a:ext uri="{FF2B5EF4-FFF2-40B4-BE49-F238E27FC236}">
                <a16:creationId xmlns:a16="http://schemas.microsoft.com/office/drawing/2014/main" id="{8EC05C4E-A7AD-C513-2F08-9509AF8B1F9E}"/>
              </a:ext>
            </a:extLst>
          </p:cNvPr>
          <p:cNvPicPr>
            <a:picLocks noChangeAspect="1"/>
          </p:cNvPicPr>
          <p:nvPr/>
        </p:nvPicPr>
        <p:blipFill>
          <a:blip r:embed="rId3"/>
          <a:stretch>
            <a:fillRect/>
          </a:stretch>
        </p:blipFill>
        <p:spPr>
          <a:xfrm flipH="1">
            <a:off x="1137998" y="2012407"/>
            <a:ext cx="229321" cy="457200"/>
          </a:xfrm>
          <a:prstGeom prst="rect">
            <a:avLst/>
          </a:prstGeom>
        </p:spPr>
      </p:pic>
      <p:sp>
        <p:nvSpPr>
          <p:cNvPr id="70" name="Rectangle 69">
            <a:extLst>
              <a:ext uri="{FF2B5EF4-FFF2-40B4-BE49-F238E27FC236}">
                <a16:creationId xmlns:a16="http://schemas.microsoft.com/office/drawing/2014/main" id="{71DEF1B1-4729-4B58-BD36-141F4F333CCE}"/>
              </a:ext>
            </a:extLst>
          </p:cNvPr>
          <p:cNvSpPr/>
          <p:nvPr/>
        </p:nvSpPr>
        <p:spPr>
          <a:xfrm>
            <a:off x="1424264" y="2071730"/>
            <a:ext cx="1435521" cy="338554"/>
          </a:xfrm>
          <a:prstGeom prst="rect">
            <a:avLst/>
          </a:prstGeom>
        </p:spPr>
        <p:txBody>
          <a:bodyPr wrap="none">
            <a:spAutoFit/>
          </a:bodyPr>
          <a:lstStyle/>
          <a:p>
            <a:r>
              <a:rPr lang="en-US" sz="1600" dirty="0">
                <a:latin typeface="+mj-lt"/>
                <a:cs typeface="Lucida Sans Unicode"/>
              </a:rPr>
              <a:t>~ 250 sq ft/day</a:t>
            </a:r>
            <a:endParaRPr lang="en-US" sz="1600" dirty="0">
              <a:latin typeface="+mj-lt"/>
            </a:endParaRPr>
          </a:p>
        </p:txBody>
      </p:sp>
      <p:cxnSp>
        <p:nvCxnSpPr>
          <p:cNvPr id="71" name="Straight Connector 70">
            <a:extLst>
              <a:ext uri="{FF2B5EF4-FFF2-40B4-BE49-F238E27FC236}">
                <a16:creationId xmlns:a16="http://schemas.microsoft.com/office/drawing/2014/main" id="{08B2EDAC-9B17-15A0-A779-83B9D627693B}"/>
              </a:ext>
            </a:extLst>
          </p:cNvPr>
          <p:cNvCxnSpPr/>
          <p:nvPr/>
        </p:nvCxnSpPr>
        <p:spPr>
          <a:xfrm>
            <a:off x="1137998" y="2012407"/>
            <a:ext cx="22932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DC2FA5A-208D-9A66-F920-DCACA19DE646}"/>
              </a:ext>
            </a:extLst>
          </p:cNvPr>
          <p:cNvSpPr/>
          <p:nvPr/>
        </p:nvSpPr>
        <p:spPr>
          <a:xfrm>
            <a:off x="1196950" y="1920428"/>
            <a:ext cx="109333" cy="593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9210322-1C59-583E-8DED-CB5AE8C82917}"/>
              </a:ext>
            </a:extLst>
          </p:cNvPr>
          <p:cNvSpPr/>
          <p:nvPr/>
        </p:nvSpPr>
        <p:spPr>
          <a:xfrm>
            <a:off x="1045334" y="2246147"/>
            <a:ext cx="137160" cy="137160"/>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DC76627-C129-A4A0-B516-267B9C15CEE2}"/>
              </a:ext>
            </a:extLst>
          </p:cNvPr>
          <p:cNvSpPr/>
          <p:nvPr/>
        </p:nvSpPr>
        <p:spPr>
          <a:xfrm>
            <a:off x="9818461" y="5742348"/>
            <a:ext cx="346570" cy="461665"/>
          </a:xfrm>
          <a:prstGeom prst="rect">
            <a:avLst/>
          </a:prstGeom>
        </p:spPr>
        <p:txBody>
          <a:bodyPr wrap="none">
            <a:spAutoFit/>
          </a:bodyPr>
          <a:lstStyle/>
          <a:p>
            <a:r>
              <a:rPr lang="en-US" sz="2400" dirty="0">
                <a:cs typeface="Lucida Sans Unicode"/>
              </a:rPr>
              <a:t>+</a:t>
            </a:r>
            <a:endParaRPr lang="en-US" sz="2400" dirty="0"/>
          </a:p>
        </p:txBody>
      </p:sp>
      <p:sp>
        <p:nvSpPr>
          <p:cNvPr id="79" name="TextBox 78">
            <a:extLst>
              <a:ext uri="{FF2B5EF4-FFF2-40B4-BE49-F238E27FC236}">
                <a16:creationId xmlns:a16="http://schemas.microsoft.com/office/drawing/2014/main" id="{668C6C68-F1AC-B86E-B83C-1A8423381752}"/>
              </a:ext>
            </a:extLst>
          </p:cNvPr>
          <p:cNvSpPr txBox="1"/>
          <p:nvPr/>
        </p:nvSpPr>
        <p:spPr>
          <a:xfrm>
            <a:off x="7642725" y="5091856"/>
            <a:ext cx="3740126" cy="1569660"/>
          </a:xfrm>
          <a:prstGeom prst="rect">
            <a:avLst/>
          </a:prstGeom>
          <a:noFill/>
        </p:spPr>
        <p:txBody>
          <a:bodyPr wrap="none" rtlCol="0">
            <a:spAutoFit/>
          </a:bodyPr>
          <a:lstStyle/>
          <a:p>
            <a:r>
              <a:rPr lang="en-US" sz="9600" dirty="0"/>
              <a:t>(         )</a:t>
            </a:r>
          </a:p>
        </p:txBody>
      </p:sp>
      <p:sp>
        <p:nvSpPr>
          <p:cNvPr id="80" name="TextBox 79">
            <a:extLst>
              <a:ext uri="{FF2B5EF4-FFF2-40B4-BE49-F238E27FC236}">
                <a16:creationId xmlns:a16="http://schemas.microsoft.com/office/drawing/2014/main" id="{7AD9E71F-D2C4-A72D-D7CC-DB96B35E7AA8}"/>
              </a:ext>
            </a:extLst>
          </p:cNvPr>
          <p:cNvSpPr txBox="1"/>
          <p:nvPr/>
        </p:nvSpPr>
        <p:spPr>
          <a:xfrm>
            <a:off x="7198531" y="5827243"/>
            <a:ext cx="543739" cy="369332"/>
          </a:xfrm>
          <a:prstGeom prst="rect">
            <a:avLst/>
          </a:prstGeom>
          <a:noFill/>
        </p:spPr>
        <p:txBody>
          <a:bodyPr wrap="none" rtlCol="0">
            <a:spAutoFit/>
          </a:bodyPr>
          <a:lstStyle/>
          <a:p>
            <a:r>
              <a:rPr lang="en-US" dirty="0"/>
              <a:t>60x</a:t>
            </a:r>
          </a:p>
        </p:txBody>
      </p:sp>
      <p:pic>
        <p:nvPicPr>
          <p:cNvPr id="81" name="Picture 80">
            <a:extLst>
              <a:ext uri="{FF2B5EF4-FFF2-40B4-BE49-F238E27FC236}">
                <a16:creationId xmlns:a16="http://schemas.microsoft.com/office/drawing/2014/main" id="{01768E7B-B7FC-759C-1CB1-FBA5BDDD396B}"/>
              </a:ext>
            </a:extLst>
          </p:cNvPr>
          <p:cNvPicPr>
            <a:picLocks noChangeAspect="1"/>
          </p:cNvPicPr>
          <p:nvPr/>
        </p:nvPicPr>
        <p:blipFill>
          <a:blip r:embed="rId3"/>
          <a:stretch>
            <a:fillRect/>
          </a:stretch>
        </p:blipFill>
        <p:spPr>
          <a:xfrm flipH="1">
            <a:off x="9318067" y="5506757"/>
            <a:ext cx="458642" cy="914400"/>
          </a:xfrm>
          <a:prstGeom prst="rect">
            <a:avLst/>
          </a:prstGeom>
        </p:spPr>
      </p:pic>
      <p:pic>
        <p:nvPicPr>
          <p:cNvPr id="82" name="Picture 81">
            <a:extLst>
              <a:ext uri="{FF2B5EF4-FFF2-40B4-BE49-F238E27FC236}">
                <a16:creationId xmlns:a16="http://schemas.microsoft.com/office/drawing/2014/main" id="{E51DE5A9-C432-A4B8-0171-3BC8194ABCA2}"/>
              </a:ext>
            </a:extLst>
          </p:cNvPr>
          <p:cNvPicPr>
            <a:picLocks noChangeAspect="1"/>
          </p:cNvPicPr>
          <p:nvPr/>
        </p:nvPicPr>
        <p:blipFill>
          <a:blip r:embed="rId2"/>
          <a:stretch>
            <a:fillRect/>
          </a:stretch>
        </p:blipFill>
        <p:spPr>
          <a:xfrm>
            <a:off x="8077228" y="5506757"/>
            <a:ext cx="914400" cy="914400"/>
          </a:xfrm>
          <a:prstGeom prst="rect">
            <a:avLst/>
          </a:prstGeom>
        </p:spPr>
      </p:pic>
      <p:grpSp>
        <p:nvGrpSpPr>
          <p:cNvPr id="86" name="Group 85">
            <a:extLst>
              <a:ext uri="{FF2B5EF4-FFF2-40B4-BE49-F238E27FC236}">
                <a16:creationId xmlns:a16="http://schemas.microsoft.com/office/drawing/2014/main" id="{032152BD-861C-EA3C-3E08-4FFF5806E6E3}"/>
              </a:ext>
            </a:extLst>
          </p:cNvPr>
          <p:cNvGrpSpPr/>
          <p:nvPr/>
        </p:nvGrpSpPr>
        <p:grpSpPr>
          <a:xfrm>
            <a:off x="10034556" y="5358699"/>
            <a:ext cx="695984" cy="1192931"/>
            <a:chOff x="10034556" y="5358699"/>
            <a:chExt cx="695984" cy="1192931"/>
          </a:xfrm>
        </p:grpSpPr>
        <p:cxnSp>
          <p:nvCxnSpPr>
            <p:cNvPr id="76" name="Straight Connector 75">
              <a:extLst>
                <a:ext uri="{FF2B5EF4-FFF2-40B4-BE49-F238E27FC236}">
                  <a16:creationId xmlns:a16="http://schemas.microsoft.com/office/drawing/2014/main" id="{4879A323-F1B8-283B-BFAB-387BB492552F}"/>
                </a:ext>
              </a:extLst>
            </p:cNvPr>
            <p:cNvCxnSpPr>
              <a:cxnSpLocks/>
            </p:cNvCxnSpPr>
            <p:nvPr/>
          </p:nvCxnSpPr>
          <p:spPr>
            <a:xfrm>
              <a:off x="10272985" y="5566397"/>
              <a:ext cx="45755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EE4A936D-39E9-AFD4-0123-883F43D740FF}"/>
                </a:ext>
              </a:extLst>
            </p:cNvPr>
            <p:cNvSpPr/>
            <p:nvPr/>
          </p:nvSpPr>
          <p:spPr>
            <a:xfrm>
              <a:off x="10381845" y="5358699"/>
              <a:ext cx="218148" cy="1801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CE55EAF3-B003-1DD6-CEB3-19E40DDFAA84}"/>
                </a:ext>
              </a:extLst>
            </p:cNvPr>
            <p:cNvPicPr>
              <a:picLocks noChangeAspect="1"/>
            </p:cNvPicPr>
            <p:nvPr/>
          </p:nvPicPr>
          <p:blipFill>
            <a:blip r:embed="rId3"/>
            <a:stretch>
              <a:fillRect/>
            </a:stretch>
          </p:blipFill>
          <p:spPr>
            <a:xfrm flipH="1">
              <a:off x="10265819" y="5562217"/>
              <a:ext cx="458642" cy="914400"/>
            </a:xfrm>
            <a:prstGeom prst="rect">
              <a:avLst/>
            </a:prstGeom>
          </p:spPr>
        </p:pic>
        <p:sp>
          <p:nvSpPr>
            <p:cNvPr id="84" name="TextBox 83">
              <a:extLst>
                <a:ext uri="{FF2B5EF4-FFF2-40B4-BE49-F238E27FC236}">
                  <a16:creationId xmlns:a16="http://schemas.microsoft.com/office/drawing/2014/main" id="{D889A467-B6EA-6EF6-7808-7100B52D27F8}"/>
                </a:ext>
              </a:extLst>
            </p:cNvPr>
            <p:cNvSpPr txBox="1"/>
            <p:nvPr/>
          </p:nvSpPr>
          <p:spPr>
            <a:xfrm>
              <a:off x="10034556" y="6182298"/>
              <a:ext cx="311304" cy="369332"/>
            </a:xfrm>
            <a:prstGeom prst="rect">
              <a:avLst/>
            </a:prstGeom>
            <a:noFill/>
          </p:spPr>
          <p:txBody>
            <a:bodyPr wrap="none" rtlCol="0">
              <a:spAutoFit/>
            </a:bodyPr>
            <a:lstStyle/>
            <a:p>
              <a:r>
                <a:rPr lang="en-US" dirty="0"/>
                <a:t>n</a:t>
              </a:r>
            </a:p>
          </p:txBody>
        </p:sp>
      </p:grpSp>
      <p:sp>
        <p:nvSpPr>
          <p:cNvPr id="85" name="Rectangle 84">
            <a:extLst>
              <a:ext uri="{FF2B5EF4-FFF2-40B4-BE49-F238E27FC236}">
                <a16:creationId xmlns:a16="http://schemas.microsoft.com/office/drawing/2014/main" id="{DC666378-7AE6-67A4-1C92-7D76FC664D64}"/>
              </a:ext>
            </a:extLst>
          </p:cNvPr>
          <p:cNvSpPr/>
          <p:nvPr/>
        </p:nvSpPr>
        <p:spPr>
          <a:xfrm>
            <a:off x="11164437" y="5770606"/>
            <a:ext cx="966931" cy="338554"/>
          </a:xfrm>
          <a:prstGeom prst="rect">
            <a:avLst/>
          </a:prstGeom>
        </p:spPr>
        <p:txBody>
          <a:bodyPr wrap="none">
            <a:spAutoFit/>
          </a:bodyPr>
          <a:lstStyle/>
          <a:p>
            <a:pPr algn="ctr"/>
            <a:r>
              <a:rPr lang="en-US" sz="1600" dirty="0">
                <a:cs typeface="Lucida Sans Unicode"/>
              </a:rPr>
              <a:t>&gt;&gt; 1 day</a:t>
            </a:r>
            <a:endParaRPr lang="en-US" sz="1600" dirty="0"/>
          </a:p>
        </p:txBody>
      </p:sp>
    </p:spTree>
    <p:extLst>
      <p:ext uri="{BB962C8B-B14F-4D97-AF65-F5344CB8AC3E}">
        <p14:creationId xmlns:p14="http://schemas.microsoft.com/office/powerpoint/2010/main" val="599510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Override1.xml.rels><?xml version="1.0" encoding="UTF-8" standalone="yes"?>
<Relationships xmlns="http://schemas.openxmlformats.org/package/2006/relationships"><Relationship Id="rId1" Type="http://schemas.openxmlformats.org/officeDocument/2006/relationships/image" Target="../media/image39.jpeg"/></Relationships>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124A91"/>
    </a:dk2>
    <a:lt2>
      <a:srgbClr val="FFFCCE"/>
    </a:lt2>
    <a:accent1>
      <a:srgbClr val="D6DDE9"/>
    </a:accent1>
    <a:accent2>
      <a:srgbClr val="C0C0C0"/>
    </a:accent2>
    <a:accent3>
      <a:srgbClr val="D2D5FF"/>
    </a:accent3>
    <a:accent4>
      <a:srgbClr val="FFFCCE"/>
    </a:accent4>
    <a:accent5>
      <a:srgbClr val="FFFFFF"/>
    </a:accent5>
    <a:accent6>
      <a:srgbClr val="FFFFFF"/>
    </a:accent6>
    <a:hlink>
      <a:srgbClr val="FFFFFF"/>
    </a:hlink>
    <a:folHlink>
      <a:srgbClr val="6C0036"/>
    </a:folHlink>
  </a:clrScheme>
  <a:fontScheme name="Orbit">
    <a:majorFont>
      <a:latin typeface="Candara"/>
      <a:ea typeface=""/>
      <a:cs typeface=""/>
      <a:font script="Jpan" typeface="ＭＳ Ｐゴシック"/>
    </a:majorFont>
    <a:minorFont>
      <a:latin typeface="Candara"/>
      <a:ea typeface=""/>
      <a:cs typeface=""/>
      <a:font script="Jpan" typeface="ＭＳ Ｐゴシック"/>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7115</TotalTime>
  <Words>1866</Words>
  <Application>Microsoft Macintosh PowerPoint</Application>
  <PresentationFormat>Widescreen</PresentationFormat>
  <Paragraphs>355</Paragraphs>
  <Slides>23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Open Sans bold</vt:lpstr>
      <vt:lpstr>Wingdings</vt:lpstr>
      <vt:lpstr>Open Sans Light</vt:lpstr>
      <vt:lpstr>Candara</vt:lpstr>
      <vt:lpstr>Courier New</vt:lpstr>
      <vt:lpstr>Source Sans Pro</vt:lpstr>
      <vt:lpstr>Open Sans</vt:lpstr>
      <vt:lpstr>Arial</vt:lpstr>
      <vt:lpstr>Calibri</vt:lpstr>
      <vt:lpstr>Sandia Angles</vt:lpstr>
      <vt:lpstr>ME469: High Performance Computing for CFD</vt:lpstr>
      <vt:lpstr>High Performance Computing for CFD: Outline</vt:lpstr>
      <vt:lpstr>Disparity in Time and Length Scales, Fire</vt:lpstr>
      <vt:lpstr>Disparity in Time and Length Scales, Wind</vt:lpstr>
      <vt:lpstr>Routine Examples of HPC</vt:lpstr>
      <vt:lpstr>Conceptual Scaling Exercise</vt:lpstr>
      <vt:lpstr>Single House, More People (each person with reduced load)</vt:lpstr>
      <vt:lpstr>White House, More People (with shared load)</vt:lpstr>
      <vt:lpstr>Single House, More People (with impediments)</vt:lpstr>
      <vt:lpstr>Types of Scaling</vt:lpstr>
      <vt:lpstr>Types of Scaling</vt:lpstr>
      <vt:lpstr>Challenges Associated with Scaling</vt:lpstr>
      <vt:lpstr>Computing Performance: Through the Years</vt:lpstr>
      <vt:lpstr>Drive Towards Next Generation Platforms</vt:lpstr>
      <vt:lpstr>High Performance Computing (HPC):  Enabling Scientific Advancement</vt:lpstr>
      <vt:lpstr>Parallel Strategies: Option 1</vt:lpstr>
      <vt:lpstr>Parallel Strategies: Option 1</vt:lpstr>
      <vt:lpstr>Parallel Strategies: Option 2, A View from P0</vt:lpstr>
      <vt:lpstr>Parallel Strategies: Option 2, A View from P1</vt:lpstr>
      <vt:lpstr>Conceptual Disparity Between Low- and High-Order</vt:lpstr>
      <vt:lpstr>Work!</vt:lpstr>
      <vt:lpstr>Timely Publications on Next Generation Platforms</vt:lpstr>
      <vt:lpstr>High Performance Computing for CFD: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620</cp:revision>
  <cp:lastPrinted>2023-03-20T22:29:14Z</cp:lastPrinted>
  <dcterms:created xsi:type="dcterms:W3CDTF">2018-07-21T13:25:45Z</dcterms:created>
  <dcterms:modified xsi:type="dcterms:W3CDTF">2023-06-06T20:50:25Z</dcterms:modified>
</cp:coreProperties>
</file>